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68" r:id="rId2"/>
    <p:sldMasterId id="2147483881" r:id="rId3"/>
  </p:sldMasterIdLst>
  <p:notesMasterIdLst>
    <p:notesMasterId r:id="rId18"/>
  </p:notesMasterIdLst>
  <p:sldIdLst>
    <p:sldId id="256" r:id="rId4"/>
    <p:sldId id="419" r:id="rId5"/>
    <p:sldId id="420" r:id="rId6"/>
    <p:sldId id="425" r:id="rId7"/>
    <p:sldId id="442" r:id="rId8"/>
    <p:sldId id="427" r:id="rId9"/>
    <p:sldId id="440" r:id="rId10"/>
    <p:sldId id="428" r:id="rId11"/>
    <p:sldId id="438" r:id="rId12"/>
    <p:sldId id="426" r:id="rId13"/>
    <p:sldId id="439" r:id="rId14"/>
    <p:sldId id="433" r:id="rId15"/>
    <p:sldId id="423" r:id="rId16"/>
    <p:sldId id="441" r:id="rId17"/>
  </p:sldIdLst>
  <p:sldSz cx="9144000" cy="6858000" type="screen4x3"/>
  <p:notesSz cx="7099300" cy="10234613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50382EDA-6A18-4EBB-8FF4-F7D839DA9214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itchFamily="34" charset="0"/>
              </a:defRPr>
            </a:lvl1pPr>
          </a:lstStyle>
          <a:p>
            <a:fld id="{F5D6D77C-D7CA-48A6-B630-7B0E99B2CA5C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774397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375A7A4-ACED-4ACE-80E4-F659B32BC5F9}" type="slidenum">
              <a:rPr lang="fr-FR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237363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CD2B5E-E1B9-4F06-B29A-B3FADD57ED68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fr-FR" smtClean="0"/>
          </a:p>
        </p:txBody>
      </p:sp>
    </p:spTree>
    <p:extLst>
      <p:ext uri="{BB962C8B-B14F-4D97-AF65-F5344CB8AC3E}">
        <p14:creationId xmlns="" xmlns:p14="http://schemas.microsoft.com/office/powerpoint/2010/main" val="123066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60F4A-29FB-43D2-B050-88AE1CAB7F26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5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9353C35B-913A-423E-8CE4-3CD38374A6BE}" type="slidenum">
              <a:rPr lang="fr-FR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66BB0-87BA-4662-A813-A3910AB14B8A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1EA93-BF9A-466A-88EC-E30B771C0A9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A1174-DF64-40BF-A8B5-7B4411CE7CD1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5C1BA-7D57-44A5-96AE-8C2D4FA0305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80 w 5184"/>
                  <a:gd name="T3" fmla="*/ 3159 h 3159"/>
                  <a:gd name="T4" fmla="*/ 5280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8 w 556"/>
                  <a:gd name="T5" fmla="*/ 3159 h 3159"/>
                  <a:gd name="T6" fmla="*/ 568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lnSpc>
                  <a:spcPct val="93000"/>
                </a:lnSpc>
                <a:buClr>
                  <a:srgbClr val="FFFFFF"/>
                </a:buClr>
                <a:buSzPct val="100000"/>
                <a:buFont typeface="Arial" charset="0"/>
                <a:buNone/>
                <a:defRPr/>
              </a:pPr>
              <a:endParaRPr lang="fr-FR" sz="1400" b="1">
                <a:solidFill>
                  <a:srgbClr val="FFFFFF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7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7 w 251"/>
                <a:gd name="T7" fmla="*/ 12 h 12"/>
                <a:gd name="T8" fmla="*/ 257 w 251"/>
                <a:gd name="T9" fmla="*/ 0 h 12"/>
                <a:gd name="T10" fmla="*/ 257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1879 w 251"/>
                <a:gd name="T5" fmla="*/ 12 h 12"/>
                <a:gd name="T6" fmla="*/ 1879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lnSpc>
                    <a:spcPct val="93000"/>
                  </a:lnSpc>
                  <a:buClr>
                    <a:srgbClr val="FFFFFF"/>
                  </a:buClr>
                  <a:buSzPct val="100000"/>
                  <a:buFont typeface="Arial" charset="0"/>
                  <a:buNone/>
                  <a:defRPr/>
                </a:pPr>
                <a:endParaRPr lang="fr-FR" sz="1400" b="1">
                  <a:solidFill>
                    <a:srgbClr val="FFFFFF"/>
                  </a:solidFill>
                  <a:latin typeface="Arial" charset="0"/>
                  <a:cs typeface="Arial"/>
                </a:endParaRPr>
              </a:p>
            </p:txBody>
          </p:sp>
        </p:grpSp>
      </p:grpSp>
      <p:sp>
        <p:nvSpPr>
          <p:cNvPr id="101787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Titelmasterformat durch Klicken bearbeiten</a:t>
            </a:r>
          </a:p>
        </p:txBody>
      </p:sp>
      <p:sp>
        <p:nvSpPr>
          <p:cNvPr id="101787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1C384-806B-4815-A710-7714FF6E923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1C208-2622-40B7-9B93-E8C13F97E417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00113" y="1981200"/>
            <a:ext cx="4044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97463" y="1981200"/>
            <a:ext cx="40465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E17EA0-5D48-4E17-9E44-D229872821E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C7FF3E-1433-498D-848D-98270A34DF7B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D7CDA4-CCAC-4213-9C39-0847D9862D85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CF4210-49CC-4808-872E-26972282082E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C837CE-00CB-474F-A07D-05E07AB100B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5C2EE-8843-47F4-B8DA-F55DB58A1E6B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DFBA5-58DF-4CC5-8E0C-6E62F2EA028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B40A7E-DE5B-4989-9154-335B2DAA0430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31C1F7-2F67-4542-BDFC-2920D46F4370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83425" y="304800"/>
            <a:ext cx="2060575" cy="57912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00113" y="304800"/>
            <a:ext cx="6030912" cy="57912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A0CAD2-C13A-4E54-8155-C3334C8D70D0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00113" y="304800"/>
            <a:ext cx="8243887" cy="14319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900113" y="1981200"/>
            <a:ext cx="404495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097463" y="1981200"/>
            <a:ext cx="4046537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097463" y="4114800"/>
            <a:ext cx="4046537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4E69E7-56D1-44C7-B5A7-08448E8E1B66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80 w 5184"/>
                  <a:gd name="T3" fmla="*/ 3159 h 3159"/>
                  <a:gd name="T4" fmla="*/ 5280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8 w 556"/>
                  <a:gd name="T5" fmla="*/ 3159 h 3159"/>
                  <a:gd name="T6" fmla="*/ 568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lnSpc>
                  <a:spcPct val="93000"/>
                </a:lnSpc>
                <a:buClr>
                  <a:srgbClr val="FFFFFF"/>
                </a:buClr>
                <a:buSzPct val="100000"/>
                <a:buFont typeface="Arial" charset="0"/>
                <a:buNone/>
                <a:defRPr/>
              </a:pPr>
              <a:endParaRPr lang="fr-FR" sz="1400" b="1">
                <a:solidFill>
                  <a:srgbClr val="FFFFFF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7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7 w 251"/>
                <a:gd name="T7" fmla="*/ 12 h 12"/>
                <a:gd name="T8" fmla="*/ 257 w 251"/>
                <a:gd name="T9" fmla="*/ 0 h 12"/>
                <a:gd name="T10" fmla="*/ 257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1879 w 251"/>
                <a:gd name="T5" fmla="*/ 12 h 12"/>
                <a:gd name="T6" fmla="*/ 1879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lnSpc>
                    <a:spcPct val="93000"/>
                  </a:lnSpc>
                  <a:buClr>
                    <a:srgbClr val="FFFFFF"/>
                  </a:buClr>
                  <a:buSzPct val="100000"/>
                  <a:buFont typeface="Arial" charset="0"/>
                  <a:buNone/>
                  <a:defRPr/>
                </a:pPr>
                <a:endParaRPr lang="fr-FR" sz="1400" b="1">
                  <a:solidFill>
                    <a:srgbClr val="FFFFFF"/>
                  </a:solidFill>
                  <a:latin typeface="Arial" charset="0"/>
                  <a:cs typeface="Arial"/>
                </a:endParaRPr>
              </a:p>
            </p:txBody>
          </p:sp>
        </p:grpSp>
      </p:grpSp>
      <p:sp>
        <p:nvSpPr>
          <p:cNvPr id="101787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Titelmasterformat durch Klicken bearbeiten</a:t>
            </a:r>
          </a:p>
        </p:txBody>
      </p:sp>
      <p:sp>
        <p:nvSpPr>
          <p:cNvPr id="101787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FE5994-20ED-4318-9BD0-03F57108D70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A9A2E-D194-486F-9ED3-2B2F2D37E124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00113" y="1981200"/>
            <a:ext cx="4044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97463" y="1981200"/>
            <a:ext cx="40465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5FD230-B0FB-425D-A59D-5A2FC28263D5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91AAA3-0A67-4402-9A9D-55926290A01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D7DC27-81C0-4200-AA4C-ADDFDA551B0F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3EEB9-6C5A-467B-A845-D44E73323729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EE612616-B0BA-4AF1-B9F0-74728D6E436F}" type="slidenum">
              <a:rPr lang="fr-FR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B4AD3E-FD38-4B74-AE72-487F01660D99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FE6A3A-C612-452E-A85F-3BCA67B95BCD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C12109-FA74-4294-9C30-07F653180D0A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A80DCB-3613-4959-B4A1-93C373BC22F3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83425" y="304800"/>
            <a:ext cx="2060575" cy="57912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00113" y="304800"/>
            <a:ext cx="6030912" cy="57912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16759-A3C0-40C3-A058-8242CAAB4F98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00113" y="304800"/>
            <a:ext cx="8243887" cy="14319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900113" y="1981200"/>
            <a:ext cx="404495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097463" y="1981200"/>
            <a:ext cx="4046537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097463" y="4114800"/>
            <a:ext cx="4046537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1DD390-43FF-4098-8D79-DCFE00C862B7}" type="slidenum">
              <a:rPr lang="en-GB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D0E93-04C2-4EA9-BFF5-0BCB098D44FE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23EB4-1164-4E83-AEAE-AB6F6413117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F4E8-A8DF-4174-B66E-F208CDEA8CA6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8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23533-87B4-43EA-A2CE-B548D68D4EB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D5D18-BF23-4ED6-9421-A82345211012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4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138DE-07FE-4B85-9DD1-86D2F7A69D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E642B-C607-4992-A15D-49D5E9DCD479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3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45449-CAD4-4690-AFC0-FAE3724C717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54AE9-A058-44C6-91B8-37AA3B89F14C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1D24B-D5C5-490E-A50E-B06B9AA95EE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gner et arrondir un rectangle à un seul coin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angle rect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D269B-7D83-4D08-9D46-A794BD0426E2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10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7A5A64FD-86A4-4200-A22D-AB08F571699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9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750287-A3DB-4974-8877-8AE7738498ED}" type="datetimeFigureOut">
              <a:rPr lang="fr-FR"/>
              <a:pPr>
                <a:defRPr/>
              </a:pPr>
              <a:t>15/02/2017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0D22754D-1EEB-46C6-A153-BEC00E2B9401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1033" name="Groupe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9" r:id="rId1"/>
    <p:sldLayoutId id="2147484419" r:id="rId2"/>
    <p:sldLayoutId id="2147484450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51" r:id="rId9"/>
    <p:sldLayoutId id="2147484425" r:id="rId10"/>
    <p:sldLayoutId id="214748442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2056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80 w 5184"/>
                <a:gd name="T3" fmla="*/ 3159 h 3159"/>
                <a:gd name="T4" fmla="*/ 5280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8 w 556"/>
                <a:gd name="T5" fmla="*/ 3159 h 3159"/>
                <a:gd name="T6" fmla="*/ 568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2059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0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1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2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3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1684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lnSpc>
                    <a:spcPct val="93000"/>
                  </a:lnSpc>
                  <a:buClr>
                    <a:srgbClr val="FFFFFF"/>
                  </a:buClr>
                  <a:buSzPct val="100000"/>
                  <a:buFont typeface="Arial" charset="0"/>
                  <a:buNone/>
                  <a:defRPr/>
                </a:pPr>
                <a:endParaRPr lang="fr-FR" sz="1400" b="1">
                  <a:solidFill>
                    <a:srgbClr val="FFFFFF"/>
                  </a:solidFill>
                  <a:latin typeface="Arial" charset="0"/>
                  <a:cs typeface="Arial"/>
                </a:endParaRPr>
              </a:p>
            </p:txBody>
          </p:sp>
          <p:sp>
            <p:nvSpPr>
              <p:cNvPr id="2065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1879 w 251"/>
                  <a:gd name="T5" fmla="*/ 12 h 12"/>
                  <a:gd name="T6" fmla="*/ 1879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066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7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7 w 251"/>
                  <a:gd name="T7" fmla="*/ 12 h 12"/>
                  <a:gd name="T8" fmla="*/ 257 w 251"/>
                  <a:gd name="T9" fmla="*/ 0 h 12"/>
                  <a:gd name="T10" fmla="*/ 257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1684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lnSpc>
                    <a:spcPct val="93000"/>
                  </a:lnSpc>
                  <a:buClr>
                    <a:srgbClr val="FFFFFF"/>
                  </a:buClr>
                  <a:buSzPct val="100000"/>
                  <a:buFont typeface="Arial" charset="0"/>
                  <a:buNone/>
                  <a:defRPr/>
                </a:pPr>
                <a:endParaRPr lang="fr-FR" sz="1400" b="1">
                  <a:solidFill>
                    <a:srgbClr val="FFFFFF"/>
                  </a:solidFill>
                  <a:latin typeface="Arial" charset="0"/>
                  <a:cs typeface="Arial"/>
                </a:endParaRPr>
              </a:p>
            </p:txBody>
          </p:sp>
        </p:grpSp>
      </p:grpSp>
      <p:sp>
        <p:nvSpPr>
          <p:cNvPr id="205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04800"/>
            <a:ext cx="82438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Klicken bearbeiten</a:t>
            </a:r>
          </a:p>
        </p:txBody>
      </p:sp>
      <p:sp>
        <p:nvSpPr>
          <p:cNvPr id="205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81200"/>
            <a:ext cx="824388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some text</a:t>
            </a:r>
          </a:p>
          <a:p>
            <a:pPr lvl="1"/>
            <a:r>
              <a:rPr lang="en-GB" smtClean="0"/>
              <a:t>some more text</a:t>
            </a:r>
          </a:p>
        </p:txBody>
      </p:sp>
      <p:sp>
        <p:nvSpPr>
          <p:cNvPr id="101684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01950" y="6400800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buClrTx/>
              <a:buSzTx/>
              <a:buFontTx/>
              <a:buNone/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101685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67738" y="640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fld id="{D899B3EF-DB36-4288-84E7-748FDF19B46F}" type="slidenum">
              <a:rPr lang="en-GB"/>
              <a:pPr/>
              <a:t>‹N°›</a:t>
            </a:fld>
            <a:endParaRPr lang="en-GB"/>
          </a:p>
        </p:txBody>
      </p:sp>
      <p:sp>
        <p:nvSpPr>
          <p:cNvPr id="2055" name="Picture 19" descr="WBI"/>
          <p:cNvSpPr>
            <a:spLocks noChangeAspect="1" noChangeArrowheads="1"/>
          </p:cNvSpPr>
          <p:nvPr userDrawn="1"/>
        </p:nvSpPr>
        <p:spPr bwMode="auto">
          <a:xfrm>
            <a:off x="28575" y="6481763"/>
            <a:ext cx="25828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fr-FR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52" r:id="rId1"/>
    <p:sldLayoutId id="2147484427" r:id="rId2"/>
    <p:sldLayoutId id="2147484428" r:id="rId3"/>
    <p:sldLayoutId id="2147484429" r:id="rId4"/>
    <p:sldLayoutId id="2147484430" r:id="rId5"/>
    <p:sldLayoutId id="2147484431" r:id="rId6"/>
    <p:sldLayoutId id="2147484432" r:id="rId7"/>
    <p:sldLayoutId id="2147484433" r:id="rId8"/>
    <p:sldLayoutId id="2147484434" r:id="rId9"/>
    <p:sldLayoutId id="2147484435" r:id="rId10"/>
    <p:sldLayoutId id="2147484436" r:id="rId11"/>
    <p:sldLayoutId id="214748443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S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Char char="o"/>
        <a:defRPr sz="1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Times New Roman" pitchFamily="18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3080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80 w 5184"/>
                <a:gd name="T3" fmla="*/ 3159 h 3159"/>
                <a:gd name="T4" fmla="*/ 5280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8 w 556"/>
                <a:gd name="T5" fmla="*/ 3159 h 3159"/>
                <a:gd name="T6" fmla="*/ 568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3082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3083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84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85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86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87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1684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lnSpc>
                    <a:spcPct val="93000"/>
                  </a:lnSpc>
                  <a:buClr>
                    <a:srgbClr val="FFFFFF"/>
                  </a:buClr>
                  <a:buSzPct val="100000"/>
                  <a:buFont typeface="Arial" charset="0"/>
                  <a:buNone/>
                  <a:defRPr/>
                </a:pPr>
                <a:endParaRPr lang="fr-FR" sz="1400" b="1">
                  <a:solidFill>
                    <a:srgbClr val="FFFFFF"/>
                  </a:solidFill>
                  <a:latin typeface="Arial" charset="0"/>
                  <a:cs typeface="Arial"/>
                </a:endParaRPr>
              </a:p>
            </p:txBody>
          </p:sp>
          <p:sp>
            <p:nvSpPr>
              <p:cNvPr id="3089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1879 w 251"/>
                  <a:gd name="T5" fmla="*/ 12 h 12"/>
                  <a:gd name="T6" fmla="*/ 1879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90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7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7 w 251"/>
                  <a:gd name="T7" fmla="*/ 12 h 12"/>
                  <a:gd name="T8" fmla="*/ 257 w 251"/>
                  <a:gd name="T9" fmla="*/ 0 h 12"/>
                  <a:gd name="T10" fmla="*/ 257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1684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lnSpc>
                    <a:spcPct val="93000"/>
                  </a:lnSpc>
                  <a:buClr>
                    <a:srgbClr val="FFFFFF"/>
                  </a:buClr>
                  <a:buSzPct val="100000"/>
                  <a:buFont typeface="Arial" charset="0"/>
                  <a:buNone/>
                  <a:defRPr/>
                </a:pPr>
                <a:endParaRPr lang="fr-FR" sz="1400" b="1">
                  <a:solidFill>
                    <a:srgbClr val="FFFFFF"/>
                  </a:solidFill>
                  <a:latin typeface="Arial" charset="0"/>
                  <a:cs typeface="Arial"/>
                </a:endParaRPr>
              </a:p>
            </p:txBody>
          </p:sp>
        </p:grpSp>
      </p:grpSp>
      <p:sp>
        <p:nvSpPr>
          <p:cNvPr id="307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04800"/>
            <a:ext cx="82438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Klicken bearbeiten</a:t>
            </a:r>
          </a:p>
        </p:txBody>
      </p:sp>
      <p:sp>
        <p:nvSpPr>
          <p:cNvPr id="307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81200"/>
            <a:ext cx="824388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some text</a:t>
            </a:r>
          </a:p>
          <a:p>
            <a:pPr lvl="1"/>
            <a:r>
              <a:rPr lang="en-GB" smtClean="0"/>
              <a:t>some more text</a:t>
            </a:r>
          </a:p>
        </p:txBody>
      </p:sp>
      <p:sp>
        <p:nvSpPr>
          <p:cNvPr id="101684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01950" y="6400800"/>
            <a:ext cx="5292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buClrTx/>
              <a:buSzTx/>
              <a:buFontTx/>
              <a:buNone/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WBI/JVI Workshop, Vienna, 3/07 --- Session A1  -- Enabling Conditions </a:t>
            </a:r>
          </a:p>
        </p:txBody>
      </p:sp>
      <p:sp>
        <p:nvSpPr>
          <p:cNvPr id="101685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67738" y="64008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fld id="{9F2CE00E-9477-4F92-B82D-B423588EB7B4}" type="slidenum">
              <a:rPr lang="en-GB"/>
              <a:pPr/>
              <a:t>‹N°›</a:t>
            </a:fld>
            <a:endParaRPr lang="en-GB"/>
          </a:p>
        </p:txBody>
      </p:sp>
      <p:sp>
        <p:nvSpPr>
          <p:cNvPr id="3079" name="Picture 19" descr="WBI"/>
          <p:cNvSpPr>
            <a:spLocks noChangeAspect="1" noChangeArrowheads="1"/>
          </p:cNvSpPr>
          <p:nvPr userDrawn="1"/>
        </p:nvSpPr>
        <p:spPr bwMode="auto">
          <a:xfrm>
            <a:off x="28575" y="6481763"/>
            <a:ext cx="25828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fr-FR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53" r:id="rId1"/>
    <p:sldLayoutId id="2147484438" r:id="rId2"/>
    <p:sldLayoutId id="2147484439" r:id="rId3"/>
    <p:sldLayoutId id="2147484440" r:id="rId4"/>
    <p:sldLayoutId id="2147484441" r:id="rId5"/>
    <p:sldLayoutId id="2147484442" r:id="rId6"/>
    <p:sldLayoutId id="2147484443" r:id="rId7"/>
    <p:sldLayoutId id="2147484444" r:id="rId8"/>
    <p:sldLayoutId id="2147484445" r:id="rId9"/>
    <p:sldLayoutId id="2147484446" r:id="rId10"/>
    <p:sldLayoutId id="2147484447" r:id="rId11"/>
    <p:sldLayoutId id="2147484448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S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Char char="o"/>
        <a:defRPr sz="1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Times New Roman" pitchFamily="18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Times New Roman" pitchFamily="18" charset="0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636912"/>
            <a:ext cx="9144000" cy="315695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600" dirty="0" smtClean="0"/>
              <a:t>RAPPORT CST AAE</a:t>
            </a:r>
            <a:br>
              <a:rPr lang="en-US" sz="6600" dirty="0" smtClean="0"/>
            </a:br>
            <a:r>
              <a:rPr lang="en-US" sz="4000" dirty="0" err="1" smtClean="0"/>
              <a:t>Skhirate</a:t>
            </a:r>
            <a:r>
              <a:rPr lang="en-US" sz="4000" dirty="0" smtClean="0"/>
              <a:t>, Rabat le 13 au 17 </a:t>
            </a:r>
            <a:r>
              <a:rPr lang="en-US" sz="4000" dirty="0" err="1" smtClean="0"/>
              <a:t>février</a:t>
            </a:r>
            <a:r>
              <a:rPr lang="en-US" sz="4000" dirty="0" smtClean="0"/>
              <a:t> 2017 </a:t>
            </a:r>
            <a:br>
              <a:rPr lang="en-US" sz="4000" dirty="0" smtClean="0"/>
            </a:br>
            <a:r>
              <a:rPr lang="fr-FR" sz="3600" dirty="0" smtClean="0">
                <a:solidFill>
                  <a:srgbClr val="FFFF00"/>
                </a:solidFill>
              </a:rPr>
              <a:t>COMITE SPECIALISE  I – MANAGEMENT</a:t>
            </a:r>
            <a:r>
              <a:rPr lang="fr-FR" sz="4000" dirty="0" smtClean="0">
                <a:solidFill>
                  <a:schemeClr val="tx2"/>
                </a:solidFill>
              </a:rPr>
              <a:t/>
            </a:r>
            <a:br>
              <a:rPr lang="fr-FR" sz="4000" dirty="0" smtClean="0">
                <a:solidFill>
                  <a:schemeClr val="tx2"/>
                </a:solidFill>
              </a:rPr>
            </a:br>
            <a:endParaRPr lang="fr-FR" sz="4000" dirty="0">
              <a:solidFill>
                <a:schemeClr val="tx1"/>
              </a:solidFill>
              <a:effectLst/>
            </a:endParaRPr>
          </a:p>
        </p:txBody>
      </p:sp>
      <p:sp>
        <p:nvSpPr>
          <p:cNvPr id="10243" name="Sous-titre 2"/>
          <p:cNvSpPr txBox="1">
            <a:spLocks/>
          </p:cNvSpPr>
          <p:nvPr/>
        </p:nvSpPr>
        <p:spPr bwMode="auto">
          <a:xfrm>
            <a:off x="1928794" y="4857760"/>
            <a:ext cx="5583237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fr-FR" sz="2000" b="1" dirty="0" smtClean="0"/>
              <a:t> </a:t>
            </a:r>
            <a:endParaRPr lang="fr-FR" sz="2000" b="1" dirty="0"/>
          </a:p>
        </p:txBody>
      </p:sp>
      <p:pic>
        <p:nvPicPr>
          <p:cNvPr id="10244" name="Image 1" descr="LOGO DEF 2. AfWA - AAE   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8" y="90488"/>
            <a:ext cx="1766887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Sous-titre 2"/>
          <p:cNvSpPr txBox="1">
            <a:spLocks/>
          </p:cNvSpPr>
          <p:nvPr/>
        </p:nvSpPr>
        <p:spPr bwMode="auto">
          <a:xfrm>
            <a:off x="2051720" y="908720"/>
            <a:ext cx="6624638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fr-FR" sz="2800" b="1" dirty="0"/>
              <a:t>AFRICAN WATER ASSOCIATION </a:t>
            </a:r>
            <a:endParaRPr lang="fr-FR" sz="2800" b="1" dirty="0" smtClean="0"/>
          </a:p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fr-FR" sz="2800" b="1" dirty="0" smtClean="0"/>
              <a:t>(AfWA)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836712"/>
            <a:ext cx="8748464" cy="574636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IV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3200" dirty="0"/>
              <a:t>Master </a:t>
            </a:r>
            <a:r>
              <a:rPr lang="fr-FR" sz="3200" dirty="0" smtClean="0"/>
              <a:t>Class</a:t>
            </a:r>
            <a:endParaRPr lang="fr-FR" sz="3200" dirty="0"/>
          </a:p>
        </p:txBody>
      </p:sp>
      <p:graphicFrame>
        <p:nvGraphicFramePr>
          <p:cNvPr id="5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4154744"/>
              </p:ext>
            </p:extLst>
          </p:nvPr>
        </p:nvGraphicFramePr>
        <p:xfrm>
          <a:off x="179512" y="1628800"/>
          <a:ext cx="8712968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6120680"/>
              </a:tblGrid>
              <a:tr h="360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KEY </a:t>
                      </a:r>
                      <a:r>
                        <a:rPr lang="fr-FR" sz="2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DISCUSSED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OUTCOME OF DISCUSSION /ACTIONS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1558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b="1" dirty="0" smtClean="0">
                          <a:solidFill>
                            <a:schemeClr val="tx1"/>
                          </a:solidFill>
                        </a:rPr>
                        <a:t>COMPILATION DES </a:t>
                      </a:r>
                      <a:r>
                        <a:rPr lang="fr-FR" sz="1600" b="1" cap="all" dirty="0" smtClean="0">
                          <a:solidFill>
                            <a:schemeClr val="tx1"/>
                          </a:solidFill>
                        </a:rPr>
                        <a:t>MASTER</a:t>
                      </a:r>
                      <a:r>
                        <a:rPr lang="fr-FR" sz="1600" b="1" cap="all" baseline="0" dirty="0" smtClean="0">
                          <a:solidFill>
                            <a:schemeClr val="tx1"/>
                          </a:solidFill>
                        </a:rPr>
                        <a:t>S CLASS PROPOSES PAR LES CS AU CST DE LILONGWE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fr-FR" baseline="0" dirty="0" smtClean="0">
                          <a:solidFill>
                            <a:schemeClr val="tx1"/>
                          </a:solidFill>
                        </a:rPr>
                        <a:t> Master  class retenus pour l’année 2017 :</a:t>
                      </a:r>
                    </a:p>
                    <a:p>
                      <a:pPr algn="just"/>
                      <a:endParaRPr lang="fr-FR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Gestion et partage des connaissances au sein de l’AAE : Guide pratique de mise en œuvre par les points focaux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Ghana en marge du CST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Recrutement formateur : avril 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Appel</a:t>
                      </a: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à manifestation : mars 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Elaboration Budget: 15/06/17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None/>
                      </a:pPr>
                      <a:endParaRPr kumimoji="0" lang="fr-FR" sz="18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Efficacité énergétique des stations de pompage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Ouganda – du 11 au 16/06/2017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Recrutement formateur : mars 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Appel</a:t>
                      </a: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à manifestation : mars 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Elaboration Budget: 15/05/17</a:t>
                      </a:r>
                      <a:endParaRPr kumimoji="0" lang="fr-FR" sz="18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buFontTx/>
                        <a:buNone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1682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836712"/>
            <a:ext cx="8748464" cy="574636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IV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3200" dirty="0"/>
              <a:t>Master </a:t>
            </a:r>
            <a:r>
              <a:rPr lang="fr-FR" sz="3200" dirty="0" smtClean="0"/>
              <a:t>Class</a:t>
            </a:r>
            <a:endParaRPr lang="fr-FR" sz="3200" dirty="0"/>
          </a:p>
        </p:txBody>
      </p:sp>
      <p:graphicFrame>
        <p:nvGraphicFramePr>
          <p:cNvPr id="5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4154744"/>
              </p:ext>
            </p:extLst>
          </p:nvPr>
        </p:nvGraphicFramePr>
        <p:xfrm>
          <a:off x="179512" y="1628800"/>
          <a:ext cx="8712968" cy="4372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6120680"/>
              </a:tblGrid>
              <a:tr h="360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KEY </a:t>
                      </a:r>
                      <a:r>
                        <a:rPr lang="fr-FR" sz="2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DISCUSSED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OUTCOME OF DISCUSSION /ACTIONS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1558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b="1" dirty="0" smtClean="0">
                          <a:solidFill>
                            <a:schemeClr val="tx1"/>
                          </a:solidFill>
                        </a:rPr>
                        <a:t>COMPILATION DES </a:t>
                      </a:r>
                      <a:r>
                        <a:rPr lang="fr-FR" sz="1600" b="1" cap="all" dirty="0" smtClean="0">
                          <a:solidFill>
                            <a:schemeClr val="tx1"/>
                          </a:solidFill>
                        </a:rPr>
                        <a:t>MASTER</a:t>
                      </a:r>
                      <a:r>
                        <a:rPr lang="fr-FR" sz="1600" b="1" cap="all" baseline="0" dirty="0" smtClean="0">
                          <a:solidFill>
                            <a:schemeClr val="tx1"/>
                          </a:solidFill>
                        </a:rPr>
                        <a:t>S CLASS PROPOSES PAR LES CS AU CST DE LILONGWE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FontTx/>
                        <a:buChar char="-"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Renforcement des Capacités Managériales des Dirigeants des sociétés d'eaux (en deux sessions)</a:t>
                      </a:r>
                    </a:p>
                    <a:p>
                      <a:pPr lvl="1" algn="just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Guinée – du 9 au 13/10/17</a:t>
                      </a: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;</a:t>
                      </a:r>
                    </a:p>
                    <a:p>
                      <a:pPr lvl="1" algn="just">
                        <a:buFont typeface="Wingdings" pitchFamily="2" charset="2"/>
                        <a:buChar char="§"/>
                      </a:pP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Kenya – du 23 au 27/10/17</a:t>
                      </a:r>
                    </a:p>
                    <a:p>
                      <a:pPr lvl="1" algn="just">
                        <a:buFont typeface="Wingdings" pitchFamily="2" charset="2"/>
                        <a:buChar char="§"/>
                      </a:pPr>
                      <a:endParaRPr kumimoji="0" lang="fr-FR" sz="18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Recrutement formateur : juillet 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Appel</a:t>
                      </a: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à manifestation : mars 2017</a:t>
                      </a:r>
                    </a:p>
                    <a:p>
                      <a:pPr marL="457200" lvl="1" algn="just" rtl="0" eaLnBrk="1" latinLnBrk="0" hangingPunct="1">
                        <a:buFont typeface="Wingdings" pitchFamily="2" charset="2"/>
                        <a:buChar char="§"/>
                      </a:pPr>
                      <a:r>
                        <a:rPr kumimoji="0" lang="fr-FR" sz="18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Elaboration Budget: 15/09/17</a:t>
                      </a:r>
                      <a:endParaRPr kumimoji="0" lang="fr-FR" sz="18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 algn="just">
                        <a:buFont typeface="Wingdings" pitchFamily="2" charset="2"/>
                        <a:buChar char="§"/>
                      </a:pPr>
                      <a:endParaRPr kumimoji="0" lang="fr-FR" sz="18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buFontTx/>
                        <a:buNone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1682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792089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V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2900" dirty="0" smtClean="0"/>
              <a:t>Organisation des Journées Portes Ouvertes (JPO)</a:t>
            </a: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4154744"/>
              </p:ext>
            </p:extLst>
          </p:nvPr>
        </p:nvGraphicFramePr>
        <p:xfrm>
          <a:off x="179512" y="1628800"/>
          <a:ext cx="8712968" cy="4067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5472608"/>
              </a:tblGrid>
              <a:tr h="360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KEY </a:t>
                      </a:r>
                      <a:r>
                        <a:rPr lang="fr-FR" sz="2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DISCUSSED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OUTCOME OF DISCUSSION /ACTIONS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1558">
                <a:tc>
                  <a:txBody>
                    <a:bodyPr/>
                    <a:lstStyle/>
                    <a:p>
                      <a:r>
                        <a:rPr lang="fr-FR" sz="1600" b="1" cap="all" baseline="0" dirty="0" smtClean="0">
                          <a:solidFill>
                            <a:schemeClr val="tx1"/>
                          </a:solidFill>
                        </a:rPr>
                        <a:t>Historique des JPO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fr-F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</a:t>
                      </a:r>
                      <a:r>
                        <a:rPr kumimoji="0" lang="fr-FR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sortir du CST de Lilongwe, le Comité de Direction  de l’AAE a décidé d’externaliser  l’organisation des JPO.</a:t>
                      </a:r>
                    </a:p>
                    <a:p>
                      <a:pPr lvl="0"/>
                      <a:endParaRPr kumimoji="0" lang="fr-FR" sz="2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fr-FR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 JPO du CST de Rabat,  constitue la première édition organisée une structure externe (NGC)</a:t>
                      </a:r>
                      <a:endParaRPr kumimoji="0" lang="fr-FR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6816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936104"/>
          </a:xfrm>
        </p:spPr>
        <p:txBody>
          <a:bodyPr/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RECOMMANDATIONS</a:t>
            </a:r>
            <a:endParaRPr lang="fr-FR" sz="44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184576"/>
          </a:xfrm>
        </p:spPr>
        <p:txBody>
          <a:bodyPr/>
          <a:lstStyle/>
          <a:p>
            <a:pPr>
              <a:buNone/>
            </a:pPr>
            <a:r>
              <a:rPr lang="fr-FR" dirty="0" smtClean="0">
                <a:solidFill>
                  <a:schemeClr val="tx2"/>
                </a:solidFill>
              </a:rPr>
              <a:t>RECOMMANDATIONS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Elargir à l’ensemble des participants et aux membres du CD l’exposé du Dr </a:t>
            </a:r>
            <a:r>
              <a:rPr lang="fr-FR" sz="1800" dirty="0" err="1" smtClean="0"/>
              <a:t>Lakhdar</a:t>
            </a:r>
            <a:r>
              <a:rPr lang="fr-FR" sz="1800" dirty="0" smtClean="0"/>
              <a:t> </a:t>
            </a:r>
            <a:r>
              <a:rPr lang="fr-FR" sz="1800" dirty="0" err="1" smtClean="0"/>
              <a:t>Boukerrou</a:t>
            </a:r>
            <a:r>
              <a:rPr lang="fr-FR" sz="1800" dirty="0" smtClean="0"/>
              <a:t> sur la gestion et le partage des connaissances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Confirmer  rapidement l’organisation administrative et matérielle des Masters Class (DE);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Respecter le calendrier défini dans le programme de bourse à attribuer aux étudiants en année de Master 2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Confirmer l’organisation  de la Master Class sur le renforcement des capacités managériales des femmes professionnelles de l’eau et de l’assainissement  à Douala en Mars 2018.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Poursuivre la mise en place des comités nationaux du réseau des femmes professionnelles.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Accorder une attention particulière à la  formation continue des jeunes professionnels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1800" dirty="0" smtClean="0"/>
              <a:t>Mettre en place des stratégies de transfert de connaissances des seniors vers les juniors</a:t>
            </a:r>
          </a:p>
        </p:txBody>
      </p:sp>
    </p:spTree>
    <p:extLst>
      <p:ext uri="{BB962C8B-B14F-4D97-AF65-F5344CB8AC3E}">
        <p14:creationId xmlns="" xmlns:p14="http://schemas.microsoft.com/office/powerpoint/2010/main" val="41137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936104"/>
          </a:xfrm>
        </p:spPr>
        <p:txBody>
          <a:bodyPr/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CONCLUSION </a:t>
            </a:r>
            <a:endParaRPr lang="fr-FR" sz="44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1656184"/>
          </a:xfrm>
        </p:spPr>
        <p:txBody>
          <a:bodyPr/>
          <a:lstStyle/>
          <a:p>
            <a:pPr>
              <a:buNone/>
            </a:pPr>
            <a:r>
              <a:rPr lang="fr-FR" sz="2800" dirty="0" smtClean="0">
                <a:solidFill>
                  <a:schemeClr val="tx2"/>
                </a:solidFill>
              </a:rPr>
              <a:t>CONCLUSION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2000" dirty="0" smtClean="0"/>
              <a:t>Les objectifs assignés au CS1 ont été atteints  pour  ces assises  du  Conseil Scientifique et Technique de Rabat.</a:t>
            </a:r>
          </a:p>
        </p:txBody>
      </p:sp>
    </p:spTree>
    <p:extLst>
      <p:ext uri="{BB962C8B-B14F-4D97-AF65-F5344CB8AC3E}">
        <p14:creationId xmlns="" xmlns:p14="http://schemas.microsoft.com/office/powerpoint/2010/main" val="41137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/>
            </a:r>
            <a:br>
              <a:rPr lang="fr-FR" b="1" dirty="0" smtClean="0">
                <a:solidFill>
                  <a:srgbClr val="FF0000"/>
                </a:solidFill>
              </a:rPr>
            </a:br>
            <a:r>
              <a:rPr lang="fr-FR" sz="4400" b="1" dirty="0" smtClean="0">
                <a:solidFill>
                  <a:srgbClr val="FF0000"/>
                </a:solidFill>
              </a:rPr>
              <a:t>MEMBRES DU BUREAU DU CS1</a:t>
            </a:r>
            <a:endParaRPr lang="fr-FR" sz="4400" b="1" dirty="0">
              <a:solidFill>
                <a:srgbClr val="FF0000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23528" y="1340768"/>
            <a:ext cx="83529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Président : 		Jean-Michel KLICAN/ SONEB, BENIN.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Vice-Président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: 	</a:t>
            </a:r>
            <a:r>
              <a:rPr kumimoji="0" lang="fr-F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Mbaruku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VYAKWELI / NAIROBI WATER, KENYA.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Rapporteur (français) : 	Ibrahim OUOLOGUEM / SOMAGEP-SA, MALI.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Rapporteur (anglais) : 	Géraldine MPOUMA LOGMO, CDE, CAMEROUN.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560" y="580433"/>
            <a:ext cx="7786742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</a:rPr>
              <a:t>POINTS A L’ ORDRE DU JOUR</a:t>
            </a:r>
            <a:endParaRPr lang="fr-FR" sz="4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340768"/>
            <a:ext cx="8548681" cy="4824535"/>
          </a:xfrm>
        </p:spPr>
        <p:txBody>
          <a:bodyPr>
            <a:noAutofit/>
          </a:bodyPr>
          <a:lstStyle/>
          <a:p>
            <a:pPr lvl="0"/>
            <a:r>
              <a:rPr lang="fr-FR" sz="2000" b="1" dirty="0" smtClean="0"/>
              <a:t>La gestion et le partage des connaissances </a:t>
            </a:r>
          </a:p>
          <a:p>
            <a:pPr lvl="1"/>
            <a:r>
              <a:rPr lang="fr-FR" sz="2000" i="1" dirty="0" smtClean="0"/>
              <a:t>Faire la synthèse des activités des points focaux GPC ;</a:t>
            </a:r>
            <a:endParaRPr lang="fr-FR" sz="2000" dirty="0" smtClean="0"/>
          </a:p>
          <a:p>
            <a:pPr lvl="1"/>
            <a:r>
              <a:rPr lang="fr-FR" sz="2000" i="1" dirty="0" smtClean="0"/>
              <a:t>Exposé de M </a:t>
            </a:r>
            <a:r>
              <a:rPr lang="fr-FR" sz="2000" i="1" dirty="0" err="1" smtClean="0"/>
              <a:t>Lakhdar</a:t>
            </a:r>
            <a:r>
              <a:rPr lang="fr-FR" sz="2000" i="1" dirty="0" smtClean="0"/>
              <a:t> BOUKERROU de USAID/WA-WASH</a:t>
            </a:r>
            <a:endParaRPr lang="fr-FR" sz="2000" dirty="0" smtClean="0"/>
          </a:p>
          <a:p>
            <a:pPr lvl="0"/>
            <a:r>
              <a:rPr lang="fr-FR" sz="2000" b="1" dirty="0" smtClean="0"/>
              <a:t>Le programme de  bourses de recherche pour Jeunes Professionnels</a:t>
            </a:r>
          </a:p>
          <a:p>
            <a:pPr lvl="1"/>
            <a:r>
              <a:rPr lang="fr-FR" sz="2000" i="1" dirty="0" smtClean="0"/>
              <a:t>faire un point de l’appel a candidature pour les bourses de recherche des Jeunes Professionnels Africain de l’Eau et de l’Assainissement </a:t>
            </a:r>
            <a:endParaRPr lang="fr-FR" sz="2000" dirty="0" smtClean="0"/>
          </a:p>
          <a:p>
            <a:pPr lvl="0"/>
            <a:r>
              <a:rPr lang="fr-FR" sz="2000" b="1" dirty="0" smtClean="0"/>
              <a:t>Les activités du Réseau des femmes </a:t>
            </a:r>
          </a:p>
          <a:p>
            <a:pPr lvl="1"/>
            <a:r>
              <a:rPr lang="fr-FR" sz="2000" i="1" dirty="0" smtClean="0"/>
              <a:t>L’élaboration  de la feuille de route  du forum de Bamako 2018 </a:t>
            </a:r>
            <a:endParaRPr lang="fr-FR" sz="2000" dirty="0" smtClean="0"/>
          </a:p>
          <a:p>
            <a:pPr lvl="0"/>
            <a:r>
              <a:rPr lang="fr-FR" sz="2000" b="1" dirty="0" smtClean="0"/>
              <a:t>L’organisation de Master Class</a:t>
            </a:r>
          </a:p>
          <a:p>
            <a:pPr lvl="1"/>
            <a:r>
              <a:rPr lang="fr-FR" sz="2000" i="1" dirty="0" smtClean="0"/>
              <a:t>Plan d’action  2017  du programme de renforcement de capacités</a:t>
            </a:r>
            <a:endParaRPr lang="fr-FR" sz="2000" dirty="0" smtClean="0"/>
          </a:p>
          <a:p>
            <a:pPr lvl="0"/>
            <a:r>
              <a:rPr lang="fr-FR" sz="2000" b="1" dirty="0" smtClean="0"/>
              <a:t>L’Organisation </a:t>
            </a:r>
            <a:r>
              <a:rPr lang="fr-FR" sz="2000" b="1" dirty="0" smtClean="0"/>
              <a:t>JPO</a:t>
            </a:r>
            <a:r>
              <a:rPr lang="fr-FR" sz="2000" b="1" dirty="0" smtClean="0"/>
              <a:t> ;</a:t>
            </a:r>
          </a:p>
          <a:p>
            <a:pPr lvl="1"/>
            <a:r>
              <a:rPr lang="fr-FR" sz="2000" i="1" dirty="0" smtClean="0">
                <a:solidFill>
                  <a:srgbClr val="002060"/>
                </a:solidFill>
              </a:rPr>
              <a:t>Elaborer d’un schéma de  document de plaidoyer sur le thème de la journée porte-ouverte</a:t>
            </a:r>
            <a:r>
              <a:rPr lang="fr-FR" sz="2000" dirty="0" smtClean="0">
                <a:solidFill>
                  <a:srgbClr val="002060"/>
                </a:solidFill>
              </a:rPr>
              <a:t> </a:t>
            </a:r>
            <a:r>
              <a:rPr lang="fr-FR" sz="2000" dirty="0" smtClean="0"/>
              <a:t> </a:t>
            </a:r>
          </a:p>
          <a:p>
            <a:pPr lvl="0"/>
            <a:endParaRPr lang="fr-F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620689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3200" dirty="0" smtClean="0"/>
              <a:t> I-Gestion et partage des connaissances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2323752"/>
              </p:ext>
            </p:extLst>
          </p:nvPr>
        </p:nvGraphicFramePr>
        <p:xfrm>
          <a:off x="251520" y="1556792"/>
          <a:ext cx="8496944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5195"/>
                <a:gridCol w="5671749"/>
              </a:tblGrid>
              <a:tr h="3585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DE DISCUSSION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RESULTATS / 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65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fr-FR" b="1" cap="all" dirty="0" smtClean="0">
                          <a:solidFill>
                            <a:schemeClr val="tx1"/>
                          </a:solidFill>
                        </a:rPr>
                        <a:t>PLANNING ELABORE au CST DE LILONGWE</a:t>
                      </a:r>
                    </a:p>
                    <a:p>
                      <a:endParaRPr lang="fr-FR" b="1" cap="all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fr-FR" b="1" cap="all" baseline="0" dirty="0" smtClean="0">
                          <a:solidFill>
                            <a:schemeClr val="tx1"/>
                          </a:solidFill>
                        </a:rPr>
                        <a:t>Exposé Du responsable COMMUNICATION de l’AAE</a:t>
                      </a:r>
                    </a:p>
                    <a:p>
                      <a:pPr>
                        <a:buFontTx/>
                        <a:buNone/>
                      </a:pPr>
                      <a:endParaRPr lang="fr-FR" b="1" cap="all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fr-FR" b="1" cap="all" baseline="0" dirty="0" smtClean="0">
                          <a:solidFill>
                            <a:schemeClr val="tx1"/>
                          </a:solidFill>
                        </a:rPr>
                        <a:t>ATELIER SUR GPC anime par M </a:t>
                      </a:r>
                      <a:r>
                        <a:rPr kumimoji="0" lang="fr-FR" b="1" kern="1200" cap="all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Lakhdar</a:t>
                      </a:r>
                      <a:r>
                        <a:rPr kumimoji="0" lang="fr-FR" b="1" kern="1200" cap="all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BOUKERROU de USAID/WA-WASH</a:t>
                      </a:r>
                    </a:p>
                    <a:p>
                      <a:endParaRPr lang="fr-FR" b="1" cap="all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b="1" cap="all" dirty="0" smtClean="0"/>
                    </a:p>
                    <a:p>
                      <a:endParaRPr lang="fr-F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FontTx/>
                        <a:buNone/>
                      </a:pPr>
                      <a:r>
                        <a:rPr kumimoji="0" lang="fr-FR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 plan</a:t>
                      </a:r>
                      <a:r>
                        <a:rPr kumimoji="0" lang="fr-FR" sz="200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2017</a:t>
                      </a:r>
                      <a:r>
                        <a:rPr kumimoji="0" lang="fr-FR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 été actualisé:</a:t>
                      </a:r>
                    </a:p>
                    <a:p>
                      <a:pPr algn="just">
                        <a:buFontTx/>
                        <a:buNone/>
                      </a:pPr>
                      <a:endParaRPr kumimoji="0" lang="fr-FR" sz="200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fr-FR" sz="200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L’ atelier sur thème : « </a:t>
                      </a:r>
                      <a:r>
                        <a:rPr kumimoji="0"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Gestion et partage des connaissances au sein de l’AAE : Guide pratique de mise en œuvre par les points focaux » ,</a:t>
                      </a:r>
                      <a:r>
                        <a:rPr kumimoji="0" lang="fr-FR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fr-FR" sz="2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initialement programmé  pour ce CST et non réalisé a été  reformulé en Master Class à organiser  (</a:t>
                      </a:r>
                      <a:r>
                        <a:rPr kumimoji="0"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Lieu : Accra</a:t>
                      </a:r>
                      <a:r>
                        <a:rPr kumimoji="0" lang="fr-F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kumimoji="0"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Période :  CST en juillet 2017, 3 Jours) ; </a:t>
                      </a:r>
                    </a:p>
                    <a:p>
                      <a:pPr algn="just">
                        <a:buFontTx/>
                        <a:buNone/>
                      </a:pPr>
                      <a:endParaRPr kumimoji="0" lang="fr-FR" sz="200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kumimoji="0" lang="fr-FR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 </a:t>
                      </a:r>
                      <a:r>
                        <a:rPr kumimoji="0" lang="fr-FR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  <a:r>
                        <a:rPr kumimoji="0" lang="fr-FR" sz="200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formation  virtuelle a été repoussé  d’avril à mai 2017;</a:t>
                      </a:r>
                      <a:endParaRPr lang="fr-FR" sz="2000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just"/>
                      <a:r>
                        <a:rPr lang="fr-FR" sz="20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699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620689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3200" dirty="0" smtClean="0"/>
              <a:t> I-Gestion et partage des connaissances</a:t>
            </a:r>
            <a:endParaRPr lang="fr-FR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2323752"/>
              </p:ext>
            </p:extLst>
          </p:nvPr>
        </p:nvGraphicFramePr>
        <p:xfrm>
          <a:off x="251520" y="1556792"/>
          <a:ext cx="8496944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5195"/>
                <a:gridCol w="5671749"/>
              </a:tblGrid>
              <a:tr h="3585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DE DISCUSSION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RESULTATS / 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65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fr-FR" b="1" cap="all" dirty="0" smtClean="0">
                          <a:solidFill>
                            <a:schemeClr val="tx1"/>
                          </a:solidFill>
                        </a:rPr>
                        <a:t>PLANNING ELABORE au CST DE LILONGWE</a:t>
                      </a:r>
                    </a:p>
                    <a:p>
                      <a:endParaRPr lang="fr-FR" b="1" cap="all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fr-FR" b="1" cap="all" baseline="0" dirty="0" smtClean="0">
                          <a:solidFill>
                            <a:schemeClr val="tx1"/>
                          </a:solidFill>
                        </a:rPr>
                        <a:t>Exposé Du responsable COMMUNICATION de l’AAE</a:t>
                      </a:r>
                    </a:p>
                    <a:p>
                      <a:pPr>
                        <a:buFontTx/>
                        <a:buNone/>
                      </a:pPr>
                      <a:endParaRPr lang="fr-FR" b="1" cap="all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fr-FR" b="1" cap="all" baseline="0" dirty="0" smtClean="0">
                          <a:solidFill>
                            <a:schemeClr val="tx1"/>
                          </a:solidFill>
                        </a:rPr>
                        <a:t>ATELIER SUR GPC anime par M </a:t>
                      </a:r>
                      <a:r>
                        <a:rPr kumimoji="0" lang="fr-FR" b="1" kern="1200" cap="all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Lakhdar</a:t>
                      </a:r>
                      <a:r>
                        <a:rPr kumimoji="0" lang="fr-FR" b="1" kern="1200" cap="all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BOUKERROU de USAID/WA-WASH</a:t>
                      </a:r>
                    </a:p>
                    <a:p>
                      <a:endParaRPr lang="fr-FR" b="1" cap="all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b="1" cap="all" dirty="0" smtClean="0"/>
                    </a:p>
                    <a:p>
                      <a:endParaRPr lang="fr-F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FontTx/>
                        <a:buNone/>
                      </a:pPr>
                      <a:endParaRPr kumimoji="0" lang="fr-FR" sz="2000" i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kumimoji="0" lang="fr-FR" sz="200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L’action « </a:t>
                      </a:r>
                      <a:r>
                        <a:rPr kumimoji="0"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Faire un diagnostique des reformes réalisées  pour  aider à la décision » a été ajouté à l’objectifs ‘</a:t>
                      </a:r>
                      <a:r>
                        <a:rPr kumimoji="0"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Influencer les reformes dans le secteur WASH’ (31/12/18)</a:t>
                      </a:r>
                      <a:endParaRPr lang="fr-FR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 : L’interaction entre le responsable GPC AAE et les point focaux, pour  la collecte  d’informations destinée au</a:t>
                      </a:r>
                      <a:r>
                        <a:rPr kumimoji="0" lang="fr-F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 magazines (</a:t>
                      </a:r>
                      <a:r>
                        <a:rPr kumimoji="0" lang="fr-FR" sz="20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AfWANEWS</a:t>
                      </a:r>
                      <a:r>
                        <a:rPr kumimoji="0" lang="fr-F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et SHARE WATER), est à redynamiser.</a:t>
                      </a:r>
                      <a:endParaRPr kumimoji="0"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699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836713"/>
            <a:ext cx="8229600" cy="720080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II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3200" dirty="0" smtClean="0"/>
              <a:t>Jeunes Professionnels</a:t>
            </a:r>
            <a:r>
              <a:rPr lang="fr-FR" sz="3200" b="1" dirty="0" smtClean="0"/>
              <a:t> </a:t>
            </a:r>
            <a:endParaRPr lang="fr-FR" sz="3200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37888294"/>
              </p:ext>
            </p:extLst>
          </p:nvPr>
        </p:nvGraphicFramePr>
        <p:xfrm>
          <a:off x="251520" y="1556792"/>
          <a:ext cx="864096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6048672"/>
              </a:tblGrid>
              <a:tr h="367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DE DISCUSSION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RESULTATS / 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7291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b="1" cap="all" dirty="0" smtClean="0">
                          <a:solidFill>
                            <a:schemeClr val="tx1"/>
                          </a:solidFill>
                        </a:rPr>
                        <a:t>EXPOSE</a:t>
                      </a:r>
                      <a:r>
                        <a:rPr lang="fr-FR" b="1" cap="all" baseline="0" dirty="0" smtClean="0">
                          <a:solidFill>
                            <a:schemeClr val="tx1"/>
                          </a:solidFill>
                        </a:rPr>
                        <a:t> du COORDINATEUR DES JEUNES Professionnels</a:t>
                      </a:r>
                      <a:endParaRPr lang="fr-FR" b="1" cap="all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Appel à proposition lancé en Fin Décembre 2016 : Un seul dossier enregistré (ONAD)</a:t>
                      </a:r>
                    </a:p>
                    <a:p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Appel à candidature lancé auprès de</a:t>
                      </a:r>
                      <a:r>
                        <a:rPr kumimoji="0"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12</a:t>
                      </a: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Universités et sur le site Internet de l’AAE </a:t>
                      </a:r>
                      <a:r>
                        <a:rPr kumimoji="0"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</a:t>
                      </a: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ébut Janvier 2017.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2iE a fourni un lot de 7 dossiers.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Les universités de Côte d’Ivoire ont manifesté l’intérêt de participer au programme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Les Jeunes Professionnels du Sénégal sont en train d’organiser / coordonner la soumission des jeunes étudiants sénégalais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manifestations d’intérêt individuel du Nigéria et du Libéria, malheureusement, ils ne respectent pas les conditions.</a:t>
                      </a:r>
                    </a:p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lvl="0"/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Date limite le 28 Février 2017 </a:t>
                      </a:r>
                      <a:r>
                        <a:rPr kumimoji="0"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fr-FR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(A repousser au 31/03/2017)</a:t>
                      </a:r>
                      <a:endParaRPr kumimoji="0" lang="fr-FR" sz="18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3013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836713"/>
            <a:ext cx="8229600" cy="720080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II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3200" dirty="0" smtClean="0"/>
              <a:t>Jeunes Professionnels</a:t>
            </a:r>
            <a:r>
              <a:rPr lang="fr-FR" sz="3200" b="1" dirty="0" smtClean="0"/>
              <a:t> </a:t>
            </a:r>
            <a:endParaRPr lang="fr-FR" sz="3200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37888294"/>
              </p:ext>
            </p:extLst>
          </p:nvPr>
        </p:nvGraphicFramePr>
        <p:xfrm>
          <a:off x="251520" y="1556792"/>
          <a:ext cx="8640960" cy="4798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6048672"/>
              </a:tblGrid>
              <a:tr h="367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DE DISCUSSION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RESULTATS / 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7291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b="1" cap="all" dirty="0" smtClean="0">
                          <a:solidFill>
                            <a:schemeClr val="tx1"/>
                          </a:solidFill>
                        </a:rPr>
                        <a:t>EXPOSE</a:t>
                      </a:r>
                      <a:r>
                        <a:rPr lang="fr-FR" b="1" cap="all" baseline="0" dirty="0" smtClean="0">
                          <a:solidFill>
                            <a:schemeClr val="tx1"/>
                          </a:solidFill>
                        </a:rPr>
                        <a:t> du COORDINATEUR DES JEUNES Professionnels</a:t>
                      </a:r>
                      <a:endParaRPr lang="fr-FR" b="1" cap="all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fr-F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Publication du nouveau délai : 21/2/17.</a:t>
                      </a:r>
                    </a:p>
                    <a:p>
                      <a:endParaRPr kumimoji="0" lang="fr-FR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Publication des dossiers  retenus par le comité de Sélection : 30/4/17</a:t>
                      </a:r>
                    </a:p>
                    <a:p>
                      <a:endParaRPr kumimoji="0" lang="fr-FR" sz="2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Date limite du premier décaissement  60%: 15/06/2017.</a:t>
                      </a:r>
                    </a:p>
                    <a:p>
                      <a:endParaRPr kumimoji="0" lang="fr-FR" sz="18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3013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724370"/>
            <a:ext cx="8229600" cy="836713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III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2900" dirty="0" smtClean="0"/>
              <a:t>Atelier du réseau des femmes (RFAPEA)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/>
            </a:r>
            <a:br>
              <a:rPr lang="fr-FR" sz="3200" dirty="0"/>
            </a:br>
            <a:endParaRPr lang="fr-FR" sz="3200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4154744"/>
              </p:ext>
            </p:extLst>
          </p:nvPr>
        </p:nvGraphicFramePr>
        <p:xfrm>
          <a:off x="179512" y="1628800"/>
          <a:ext cx="8712968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6696744"/>
              </a:tblGrid>
              <a:tr h="360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KEY </a:t>
                      </a:r>
                      <a:r>
                        <a:rPr lang="fr-FR" sz="2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DISCUSSED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OUTCOME OF DISCUSSION /ACTIONS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1558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sz="1600" b="1" cap="all" dirty="0" smtClean="0">
                          <a:solidFill>
                            <a:schemeClr val="tx1"/>
                          </a:solidFill>
                        </a:rPr>
                        <a:t>RAPPEL SUR</a:t>
                      </a:r>
                      <a:r>
                        <a:rPr lang="fr-FR" sz="1600" b="1" cap="all" baseline="0" dirty="0" smtClean="0">
                          <a:solidFill>
                            <a:schemeClr val="tx1"/>
                          </a:solidFill>
                        </a:rPr>
                        <a:t> LE FORUM DE NAIROBI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2400" dirty="0" smtClean="0">
                          <a:solidFill>
                            <a:schemeClr val="tx1"/>
                          </a:solidFill>
                        </a:rPr>
                        <a:t>Elaboration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</a:rPr>
                        <a:t> d’un document  relatif au forum de Bamako 2018, décliné en  3 points :</a:t>
                      </a:r>
                    </a:p>
                    <a:p>
                      <a:pPr algn="just"/>
                      <a:endParaRPr lang="fr-FR" sz="2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kumimoji="0" lang="fr-F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 du thème du forum et des sous-thèmes ;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kumimoji="0" lang="fr-FR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kumimoji="0" lang="fr-F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Mise en place du comité d’organisation ;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kumimoji="0" lang="fr-FR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kumimoji="0" lang="fr-F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Proposition d’un plan d’action pour l’organisation du forum.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6816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724370"/>
            <a:ext cx="8229600" cy="836713"/>
          </a:xfrm>
        </p:spPr>
        <p:txBody>
          <a:bodyPr/>
          <a:lstStyle/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/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4000" b="1" dirty="0" smtClean="0">
                <a:solidFill>
                  <a:srgbClr val="FF0000"/>
                </a:solidFill>
              </a:rPr>
              <a:t>AGENDA ITEM III</a:t>
            </a:r>
            <a:br>
              <a:rPr lang="fr-FR" sz="4000" b="1" dirty="0" smtClean="0">
                <a:solidFill>
                  <a:srgbClr val="FF0000"/>
                </a:solidFill>
              </a:rPr>
            </a:br>
            <a:r>
              <a:rPr lang="fr-FR" sz="2900" dirty="0" smtClean="0"/>
              <a:t>Atelier du réseau des femmes (RFAPEA)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/>
            </a:r>
            <a:br>
              <a:rPr lang="fr-FR" sz="3200" dirty="0"/>
            </a:br>
            <a:endParaRPr lang="fr-FR" sz="3200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4154744"/>
              </p:ext>
            </p:extLst>
          </p:nvPr>
        </p:nvGraphicFramePr>
        <p:xfrm>
          <a:off x="179512" y="1628800"/>
          <a:ext cx="8712968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6984776"/>
              </a:tblGrid>
              <a:tr h="360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KEY </a:t>
                      </a:r>
                      <a:r>
                        <a:rPr lang="fr-FR" sz="20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POINTS DISCUSSED</a:t>
                      </a:r>
                      <a:endParaRPr lang="fr-FR" sz="2000" b="0" i="1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OUTCOME OF DISCUSSION /ACTIONS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1558">
                <a:tc>
                  <a:txBody>
                    <a:bodyPr/>
                    <a:lstStyle/>
                    <a:p>
                      <a:endParaRPr lang="fr-FR" sz="1600" b="0" i="1" baseline="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r>
                        <a:rPr lang="fr-FR" sz="1600" b="1" cap="all" dirty="0" smtClean="0">
                          <a:solidFill>
                            <a:schemeClr val="tx1"/>
                          </a:solidFill>
                        </a:rPr>
                        <a:t>RAPPEL SUR</a:t>
                      </a:r>
                      <a:r>
                        <a:rPr lang="fr-FR" sz="1600" b="1" cap="all" baseline="0" dirty="0" smtClean="0">
                          <a:solidFill>
                            <a:schemeClr val="tx1"/>
                          </a:solidFill>
                        </a:rPr>
                        <a:t> LE FORUM DE NAIROBI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Thème du forum et des sous-thèmes ;</a:t>
                      </a: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Genre et changements climatique en Afrique</a:t>
                      </a: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lvl="0">
                        <a:buFont typeface="Courier New" pitchFamily="49" charset="0"/>
                        <a:buChar char="o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participation effective des Femmes dans le domaine de l’Eau et de l’Assainissement en Afrique : enjeux, défis et perspectives ;</a:t>
                      </a:r>
                      <a:endParaRPr kumimoji="0" lang="fr-FR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Courier New" pitchFamily="49" charset="0"/>
                        <a:buChar char="o"/>
                      </a:pP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Intégration de la dimension genre face aux changements climatiques.</a:t>
                      </a:r>
                      <a:endParaRPr kumimoji="0" lang="fr-FR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Mise en place du comité d’organisation ;</a:t>
                      </a: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Communication (Présidé par Mme</a:t>
                      </a:r>
                      <a:r>
                        <a:rPr kumimoji="0" lang="fr-FR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SANNON)</a:t>
                      </a:r>
                      <a:endParaRPr kumimoji="0" lang="fr-FR" sz="18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Logistique (Présidé par Mme KONARE)</a:t>
                      </a: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Scientifique (Présidé par Mme M’BAYE)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kumimoji="0" lang="fr-F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Proposition d’un plan d’action pour l’organisation du forum. (22 activités)</a:t>
                      </a: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Communication (6 activités – avril 2017 à Novembre 2017 </a:t>
                      </a:r>
                      <a:r>
                        <a:rPr kumimoji="0" lang="fr-FR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fr-FR" sz="18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Logistique (11 activités – juillet 2017 à Février</a:t>
                      </a:r>
                      <a:r>
                        <a:rPr kumimoji="0" lang="fr-FR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2018</a:t>
                      </a: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457200" lvl="1" indent="-3429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Scientifique (5 activités </a:t>
                      </a:r>
                      <a:r>
                        <a:rPr kumimoji="0" lang="fr-FR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juillet 2017</a:t>
                      </a:r>
                      <a:r>
                        <a:rPr kumimoji="0" lang="fr-FR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6816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txDef>
      <a:spPr bwMode="auto">
        <a:solidFill>
          <a:schemeClr val="accent5">
            <a:lumMod val="20000"/>
            <a:lumOff val="80000"/>
          </a:schemeClr>
        </a:solidFill>
        <a:ln w="9525">
          <a:noFill/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>
            <a:schemeClr val="accent3"/>
          </a:buClr>
          <a:buSzPct val="95000"/>
          <a:buFont typeface="Wingdings 2"/>
          <a:buNone/>
          <a:tabLst/>
          <a:defRPr kumimoji="0" sz="18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Module 1- Intro, objectives, content">
  <a:themeElements>
    <a:clrScheme name="1_Module 1- Intro, objectives, content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1_Module 1- Intro, objectives, conten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Module 1- Intro, objectives, conten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ule 1- Intro, objectives, conten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ule 1- Intro, objectives, conten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odule 1- Intro, objectives, content">
  <a:themeElements>
    <a:clrScheme name="1_Module 1- Intro, objectives, content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1_Module 1- Intro, objectives, conten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Module 1- Intro, objectives, conten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ule 1- Intro, objectives, conten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ule 1- Intro, objectives, conten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ule 1- Intro, objectives, conten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10419</TotalTime>
  <Words>472</Words>
  <Application>Microsoft Office PowerPoint</Application>
  <PresentationFormat>Affichage à l'écran (4:3)</PresentationFormat>
  <Paragraphs>163</Paragraphs>
  <Slides>14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14</vt:i4>
      </vt:variant>
    </vt:vector>
  </HeadingPairs>
  <TitlesOfParts>
    <vt:vector size="17" baseType="lpstr">
      <vt:lpstr>Débit</vt:lpstr>
      <vt:lpstr>1_Module 1- Intro, objectives, content</vt:lpstr>
      <vt:lpstr>2_Module 1- Intro, objectives, content</vt:lpstr>
      <vt:lpstr>RAPPORT CST AAE Skhirate, Rabat le 13 au 17 février 2017  COMITE SPECIALISE  I – MANAGEMENT </vt:lpstr>
      <vt:lpstr> MEMBRES DU BUREAU DU CS1</vt:lpstr>
      <vt:lpstr>POINTS A L’ ORDRE DU JOUR</vt:lpstr>
      <vt:lpstr> AGENDA ITEM I  I-Gestion et partage des connaissances</vt:lpstr>
      <vt:lpstr> AGENDA ITEM I  I-Gestion et partage des connaissances</vt:lpstr>
      <vt:lpstr>  AGENDA ITEM II Jeunes Professionnels </vt:lpstr>
      <vt:lpstr>  AGENDA ITEM II Jeunes Professionnels </vt:lpstr>
      <vt:lpstr>  AGENDA ITEM III Atelier du réseau des femmes (RFAPEA)  </vt:lpstr>
      <vt:lpstr>  AGENDA ITEM III Atelier du réseau des femmes (RFAPEA)  </vt:lpstr>
      <vt:lpstr> AGENDA ITEM IV Master Class</vt:lpstr>
      <vt:lpstr> AGENDA ITEM IV Master Class</vt:lpstr>
      <vt:lpstr>  AGENDA ITEM V Organisation des Journées Portes Ouvertes (JPO) </vt:lpstr>
      <vt:lpstr>RECOMMANDATIONS</vt:lpstr>
      <vt:lpstr>CONCLUSION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FINANCEMENT DU SECTEUR DE L’EAU POUR LA CROISSANCE DE L’AFRIQUE DAKAR LES 26 ET 27 NOVEMBRE 2008  DIALOGUE SUR L’AMELIORATION DES SERVICES DE L’EAU ET DE L’ASSAINISSEMENT</dc:title>
  <dc:creator>TOSHIBA</dc:creator>
  <cp:lastModifiedBy>ibrahim</cp:lastModifiedBy>
  <cp:revision>422</cp:revision>
  <cp:lastPrinted>2013-05-29T17:34:28Z</cp:lastPrinted>
  <dcterms:created xsi:type="dcterms:W3CDTF">2008-11-24T20:19:23Z</dcterms:created>
  <dcterms:modified xsi:type="dcterms:W3CDTF">2017-02-15T14:36:07Z</dcterms:modified>
</cp:coreProperties>
</file>