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103" autoAdjust="0"/>
  </p:normalViewPr>
  <p:slideViewPr>
    <p:cSldViewPr snapToGrid="0">
      <p:cViewPr varScale="1">
        <p:scale>
          <a:sx n="70" d="100"/>
          <a:sy n="70" d="100"/>
        </p:scale>
        <p:origin x="124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2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DAAFC-D555-41E8-9FAA-C0202C5314F5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F88E-E188-4A41-9795-0AA8DE6AEB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443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8D317-BEE1-484A-A27B-20AFE320D6EF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C5585-6EA4-41B9-BFBC-AC2057E2FD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23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C5585-6EA4-41B9-BFBC-AC2057E2FD9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74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EFCB-798D-4C47-B6A7-CF9B5A92948D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9028-DFDB-48DB-B420-7EF85C987EB3}" type="slidenum">
              <a:rPr lang="fr-FR" smtClean="0"/>
              <a:t>‹#›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1" b="14991"/>
          <a:stretch/>
        </p:blipFill>
        <p:spPr>
          <a:xfrm>
            <a:off x="-12700" y="0"/>
            <a:ext cx="9906000" cy="68453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" y="5220792"/>
            <a:ext cx="1924050" cy="161217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50" y="5283698"/>
            <a:ext cx="1220788" cy="1581531"/>
          </a:xfrm>
          <a:prstGeom prst="rect">
            <a:avLst/>
          </a:prstGeom>
        </p:spPr>
      </p:pic>
      <p:sp>
        <p:nvSpPr>
          <p:cNvPr id="15" name="ZoneTexte 14"/>
          <p:cNvSpPr txBox="1"/>
          <p:nvPr userDrawn="1"/>
        </p:nvSpPr>
        <p:spPr>
          <a:xfrm>
            <a:off x="2171700" y="457200"/>
            <a:ext cx="7518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Harnessing</a:t>
            </a:r>
            <a:r>
              <a:rPr lang="fr-FR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ICT to </a:t>
            </a:r>
            <a:r>
              <a:rPr lang="fr-FR" sz="3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accelerate</a:t>
            </a:r>
            <a:r>
              <a:rPr lang="fr-FR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</a:t>
            </a:r>
            <a:r>
              <a:rPr lang="fr-FR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wter</a:t>
            </a:r>
            <a:r>
              <a:rPr lang="fr-FR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fr-FR" sz="3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sanitation</a:t>
            </a:r>
            <a:r>
              <a:rPr lang="fr-FR" sz="3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all </a:t>
            </a:r>
            <a:r>
              <a:rPr lang="fr-FR" sz="3400" b="1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</a:t>
            </a:r>
            <a:endParaRPr lang="fr-FR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19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8255" y="1"/>
            <a:ext cx="9924254" cy="10033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" name="Groupe 11"/>
          <p:cNvGrpSpPr/>
          <p:nvPr userDrawn="1"/>
        </p:nvGrpSpPr>
        <p:grpSpPr>
          <a:xfrm>
            <a:off x="-1" y="5567360"/>
            <a:ext cx="9930319" cy="1268415"/>
            <a:chOff x="-1" y="5554660"/>
            <a:chExt cx="9930319" cy="1268415"/>
          </a:xfrm>
        </p:grpSpPr>
        <p:pic>
          <p:nvPicPr>
            <p:cNvPr id="7" name="Image 6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714"/>
            <a:stretch/>
          </p:blipFill>
          <p:spPr>
            <a:xfrm>
              <a:off x="-1" y="5600700"/>
              <a:ext cx="9930319" cy="1171575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563" y="5554660"/>
              <a:ext cx="1268415" cy="126841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139" y="239713"/>
            <a:ext cx="7751762" cy="6258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143794"/>
            <a:ext cx="9448800" cy="438546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6D4EFCB-798D-4C47-B6A7-CF9B5A92948D}" type="datetimeFigureOut">
              <a:rPr lang="fr-FR" smtClean="0"/>
              <a:pPr/>
              <a:t>18/07/2018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DE69028-DFDB-48DB-B420-7EF85C987EB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5" y="30163"/>
            <a:ext cx="1131079" cy="94773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776" y="19051"/>
            <a:ext cx="731823" cy="94807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886" y="5753893"/>
            <a:ext cx="6917278" cy="890587"/>
          </a:xfrm>
          <a:prstGeom prst="rect">
            <a:avLst/>
          </a:prstGeom>
        </p:spPr>
      </p:pic>
      <p:sp>
        <p:nvSpPr>
          <p:cNvPr id="17" name="ZoneTexte 16"/>
          <p:cNvSpPr txBox="1"/>
          <p:nvPr userDrawn="1"/>
        </p:nvSpPr>
        <p:spPr>
          <a:xfrm>
            <a:off x="1930400" y="5753957"/>
            <a:ext cx="6735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Harnessing</a:t>
            </a:r>
            <a:r>
              <a:rPr lang="fr-F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ICT to </a:t>
            </a:r>
            <a:r>
              <a:rPr lang="fr-FR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accelerate</a:t>
            </a:r>
            <a:r>
              <a:rPr lang="fr-F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</a:t>
            </a:r>
            <a:r>
              <a:rPr lang="fr-F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water and </a:t>
            </a:r>
            <a:r>
              <a:rPr lang="fr-FR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sanitation</a:t>
            </a:r>
            <a:r>
              <a:rPr lang="fr-FR" sz="24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all </a:t>
            </a:r>
            <a:r>
              <a:rPr lang="fr-FR" sz="2400" b="1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</a:t>
            </a:r>
            <a:endParaRPr lang="fr-F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677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4EFCB-798D-4C47-B6A7-CF9B5A92948D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69028-DFDB-48DB-B420-7EF85C987E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77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41680" y="1894840"/>
            <a:ext cx="8392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/>
              <a:t>AfWA</a:t>
            </a:r>
            <a:r>
              <a:rPr lang="en-US" sz="4400" dirty="0"/>
              <a:t> STC REPORT</a:t>
            </a:r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741680" y="2524581"/>
            <a:ext cx="83921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SPECIALIZED </a:t>
            </a:r>
            <a:r>
              <a:rPr lang="en-US" sz="4400" dirty="0" smtClean="0"/>
              <a:t>TECHNICAL COMMITTEE 2</a:t>
            </a:r>
          </a:p>
          <a:p>
            <a:pPr algn="ctr"/>
            <a:r>
              <a:rPr lang="en-US" sz="4400" dirty="0" smtClean="0"/>
              <a:t>NRW and Water Quality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11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048" y="1746914"/>
            <a:ext cx="78747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</a:rPr>
              <a:t>Thank You </a:t>
            </a:r>
          </a:p>
          <a:p>
            <a:pPr algn="ctr"/>
            <a:r>
              <a:rPr lang="en-US" sz="9600" b="1" dirty="0" smtClean="0">
                <a:solidFill>
                  <a:srgbClr val="FF0000"/>
                </a:solidFill>
              </a:rPr>
              <a:t>Merci</a:t>
            </a:r>
            <a:endParaRPr lang="en-GB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1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COMMITTEE MEMBERSHIP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333500"/>
            <a:ext cx="881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President</a:t>
            </a:r>
            <a:r>
              <a:rPr lang="en-US" sz="3200" b="1" dirty="0" smtClean="0"/>
              <a:t>:  </a:t>
            </a:r>
            <a:r>
              <a:rPr lang="en-US" sz="3200" b="1" dirty="0" err="1" smtClean="0"/>
              <a:t>Aime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Loukou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Vice President</a:t>
            </a:r>
            <a:r>
              <a:rPr lang="en-US" sz="3200" b="1" dirty="0" smtClean="0"/>
              <a:t>: </a:t>
            </a:r>
            <a:r>
              <a:rPr lang="en-US" sz="3200" b="1" dirty="0" err="1" smtClean="0"/>
              <a:t>Souleymane</a:t>
            </a:r>
            <a:r>
              <a:rPr lang="en-US" sz="3200" b="1" dirty="0" smtClean="0"/>
              <a:t> Sow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Rapporteur</a:t>
            </a:r>
            <a:r>
              <a:rPr lang="en-US" sz="3200" b="1" dirty="0" smtClean="0"/>
              <a:t>: Irene Nansubuga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FF0000"/>
                </a:solidFill>
              </a:rPr>
              <a:t>Programes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cordiantor</a:t>
            </a:r>
            <a:r>
              <a:rPr lang="en-US" sz="3200" b="1" dirty="0" smtClean="0"/>
              <a:t>: </a:t>
            </a:r>
            <a:r>
              <a:rPr lang="en-US" sz="3200" b="1" dirty="0" err="1" smtClean="0"/>
              <a:t>Alarfach</a:t>
            </a:r>
            <a:r>
              <a:rPr lang="en-US" sz="3200" b="1" dirty="0" smtClean="0"/>
              <a:t> AG Mohammed Ali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Members Participated :  34</a:t>
            </a:r>
          </a:p>
        </p:txBody>
      </p:sp>
    </p:spTree>
    <p:extLst>
      <p:ext uri="{BB962C8B-B14F-4D97-AF65-F5344CB8AC3E}">
        <p14:creationId xmlns:p14="http://schemas.microsoft.com/office/powerpoint/2010/main" val="11245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SUMMARY OF AGENDA ITEMS</a:t>
            </a:r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333500"/>
            <a:ext cx="881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Background</a:t>
            </a:r>
            <a:endParaRPr lang="en-US" sz="3200" b="1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Progress Since Bamako Feb 2018</a:t>
            </a:r>
            <a:endParaRPr lang="en-US" sz="3200" b="1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Future Plans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11896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406835" y="1402047"/>
            <a:ext cx="7751762" cy="625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Background</a:t>
            </a: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227139" y="239713"/>
            <a:ext cx="7751762" cy="625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Background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77800" y="1143794"/>
            <a:ext cx="9448800" cy="43854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Water </a:t>
            </a:r>
            <a:r>
              <a:rPr lang="fr-FR" b="1" dirty="0" err="1" smtClean="0"/>
              <a:t>Quality</a:t>
            </a:r>
            <a:r>
              <a:rPr lang="fr-FR" b="1" dirty="0" smtClean="0"/>
              <a:t> </a:t>
            </a:r>
            <a:r>
              <a:rPr lang="fr-FR" b="1" dirty="0" err="1" smtClean="0"/>
              <a:t>Task</a:t>
            </a:r>
            <a:r>
              <a:rPr lang="fr-FR" b="1" dirty="0" smtClean="0"/>
              <a:t> Force- </a:t>
            </a:r>
            <a:r>
              <a:rPr lang="fr-FR" b="1" dirty="0" err="1" smtClean="0"/>
              <a:t>AfriCap</a:t>
            </a:r>
            <a:r>
              <a:rPr lang="fr-FR" b="1" dirty="0" smtClean="0"/>
              <a:t> –Water </a:t>
            </a:r>
            <a:r>
              <a:rPr lang="fr-FR" b="1" dirty="0" err="1" smtClean="0"/>
              <a:t>Quality</a:t>
            </a:r>
            <a:r>
              <a:rPr lang="fr-FR" b="1" dirty="0" smtClean="0"/>
              <a:t> </a:t>
            </a:r>
            <a:r>
              <a:rPr lang="fr-FR" b="1" dirty="0" err="1" smtClean="0"/>
              <a:t>Mgt</a:t>
            </a:r>
            <a:r>
              <a:rPr lang="fr-FR" b="1" dirty="0" smtClean="0"/>
              <a:t> </a:t>
            </a:r>
            <a:r>
              <a:rPr lang="fr-FR" b="1" dirty="0" err="1" smtClean="0"/>
              <a:t>project</a:t>
            </a:r>
            <a:endParaRPr lang="fr-FR" b="1" dirty="0" smtClean="0"/>
          </a:p>
          <a:p>
            <a:r>
              <a:rPr lang="fr-FR" sz="2400" dirty="0" err="1" smtClean="0"/>
              <a:t>Improvement</a:t>
            </a:r>
            <a:r>
              <a:rPr lang="fr-FR" sz="2400" dirty="0" smtClean="0"/>
              <a:t> of Water </a:t>
            </a:r>
            <a:r>
              <a:rPr lang="fr-FR" sz="2400" dirty="0" err="1" smtClean="0"/>
              <a:t>quality</a:t>
            </a:r>
            <a:r>
              <a:rPr lang="fr-FR" sz="2400" dirty="0" smtClean="0"/>
              <a:t> management for </a:t>
            </a:r>
            <a:r>
              <a:rPr lang="fr-FR" sz="2400" dirty="0" err="1" smtClean="0"/>
              <a:t>selected</a:t>
            </a:r>
            <a:r>
              <a:rPr lang="fr-FR" sz="2400" dirty="0" smtClean="0"/>
              <a:t> countries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Burkina Faso (ONEA), </a:t>
            </a:r>
            <a:r>
              <a:rPr lang="fr-FR" sz="2400" dirty="0" smtClean="0"/>
              <a:t>Benin, Cote d’Ivoire, </a:t>
            </a:r>
            <a:r>
              <a:rPr lang="fr-FR" sz="2400" dirty="0" err="1" smtClean="0"/>
              <a:t>Guinea</a:t>
            </a:r>
            <a:r>
              <a:rPr lang="fr-FR" sz="2400" dirty="0" smtClean="0"/>
              <a:t>, Togo, Mali and Niger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Ghana (Ghana Water), </a:t>
            </a:r>
            <a:r>
              <a:rPr lang="fr-FR" sz="2400" dirty="0" smtClean="0"/>
              <a:t>Nigeria, </a:t>
            </a:r>
            <a:r>
              <a:rPr lang="fr-FR" sz="2400" dirty="0" err="1" smtClean="0"/>
              <a:t>Siera</a:t>
            </a:r>
            <a:r>
              <a:rPr lang="fr-FR" sz="2400" dirty="0" smtClean="0"/>
              <a:t> Leone and Liberia </a:t>
            </a:r>
          </a:p>
          <a:p>
            <a:r>
              <a:rPr lang="fr-FR" sz="2400" dirty="0" err="1" smtClean="0"/>
              <a:t>Started</a:t>
            </a:r>
            <a:r>
              <a:rPr lang="fr-FR" sz="2400" dirty="0" smtClean="0"/>
              <a:t> 2015 to go up to 2019 (4 </a:t>
            </a:r>
            <a:r>
              <a:rPr lang="fr-FR" sz="2400" dirty="0" err="1" smtClean="0"/>
              <a:t>years</a:t>
            </a:r>
            <a:r>
              <a:rPr lang="fr-FR" sz="2400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b="1" dirty="0" smtClean="0"/>
              <a:t>Non Revenue Water </a:t>
            </a:r>
            <a:r>
              <a:rPr lang="fr-FR" b="1" dirty="0" err="1" smtClean="0"/>
              <a:t>Task</a:t>
            </a:r>
            <a:r>
              <a:rPr lang="fr-FR" b="1" dirty="0" smtClean="0"/>
              <a:t> Force – NRW Audit</a:t>
            </a:r>
            <a:endParaRPr lang="fr-FR" b="1" dirty="0"/>
          </a:p>
          <a:p>
            <a:r>
              <a:rPr lang="fr-FR" sz="2400" dirty="0" err="1"/>
              <a:t>Improvement</a:t>
            </a:r>
            <a:r>
              <a:rPr lang="fr-FR" sz="2400" dirty="0"/>
              <a:t> of </a:t>
            </a:r>
            <a:r>
              <a:rPr lang="fr-FR" sz="2400" dirty="0" err="1" smtClean="0"/>
              <a:t>Capacity</a:t>
            </a:r>
            <a:r>
              <a:rPr lang="fr-FR" sz="2400" dirty="0" smtClean="0"/>
              <a:t> and </a:t>
            </a:r>
            <a:r>
              <a:rPr lang="fr-FR" sz="2400" dirty="0" err="1" smtClean="0"/>
              <a:t>performing</a:t>
            </a:r>
            <a:r>
              <a:rPr lang="fr-FR" sz="2400" dirty="0" smtClean="0"/>
              <a:t> the audit </a:t>
            </a:r>
            <a:r>
              <a:rPr lang="fr-FR" sz="2400" dirty="0" err="1" smtClean="0"/>
              <a:t>with</a:t>
            </a:r>
            <a:r>
              <a:rPr lang="fr-FR" sz="2400" dirty="0" smtClean="0"/>
              <a:t> regard to NRW </a:t>
            </a:r>
            <a:r>
              <a:rPr lang="fr-FR" sz="2400" dirty="0" err="1" smtClean="0"/>
              <a:t>reduction</a:t>
            </a:r>
            <a:endParaRPr lang="fr-FR" sz="2400" dirty="0" smtClean="0"/>
          </a:p>
          <a:p>
            <a:r>
              <a:rPr lang="fr-FR" sz="2400" dirty="0" smtClean="0"/>
              <a:t>21 Utilities </a:t>
            </a:r>
            <a:r>
              <a:rPr lang="fr-FR" sz="2400" dirty="0" err="1" smtClean="0"/>
              <a:t>from</a:t>
            </a:r>
            <a:r>
              <a:rPr lang="fr-FR" sz="2400" dirty="0" smtClean="0"/>
              <a:t> 17 countries (Table) </a:t>
            </a:r>
          </a:p>
          <a:p>
            <a:r>
              <a:rPr lang="fr-FR" sz="2400" dirty="0" err="1" smtClean="0"/>
              <a:t>Started</a:t>
            </a:r>
            <a:r>
              <a:rPr lang="fr-FR" sz="2400" dirty="0" smtClean="0"/>
              <a:t> 2018 </a:t>
            </a:r>
            <a:r>
              <a:rPr lang="fr-FR" sz="2400" dirty="0"/>
              <a:t>to go </a:t>
            </a:r>
            <a:r>
              <a:rPr lang="fr-FR" sz="2400" dirty="0" err="1"/>
              <a:t>upto</a:t>
            </a:r>
            <a:r>
              <a:rPr lang="fr-FR" sz="2400" dirty="0"/>
              <a:t> </a:t>
            </a:r>
            <a:r>
              <a:rPr lang="fr-FR" sz="2400" dirty="0" smtClean="0"/>
              <a:t>2020</a:t>
            </a:r>
          </a:p>
          <a:p>
            <a:r>
              <a:rPr lang="fr-FR" sz="2400" dirty="0" err="1" smtClean="0"/>
              <a:t>Follow</a:t>
            </a:r>
            <a:r>
              <a:rPr lang="fr-FR" sz="2400" dirty="0" smtClean="0"/>
              <a:t> up of 1st phase (15 </a:t>
            </a:r>
            <a:r>
              <a:rPr lang="fr-FR" sz="2400" dirty="0" err="1" smtClean="0"/>
              <a:t>auditors</a:t>
            </a:r>
            <a:r>
              <a:rPr lang="fr-FR" sz="2400" dirty="0" smtClean="0"/>
              <a:t> </a:t>
            </a:r>
            <a:r>
              <a:rPr lang="fr-FR" sz="2400" dirty="0" err="1" smtClean="0"/>
              <a:t>trained</a:t>
            </a:r>
            <a:r>
              <a:rPr lang="fr-FR" sz="2400" dirty="0" smtClean="0"/>
              <a:t>- but </a:t>
            </a:r>
            <a:r>
              <a:rPr lang="fr-FR" sz="2400" dirty="0" err="1" smtClean="0"/>
              <a:t>most</a:t>
            </a:r>
            <a:r>
              <a:rPr lang="fr-FR" sz="2400" dirty="0" smtClean="0"/>
              <a:t> no longer </a:t>
            </a:r>
            <a:r>
              <a:rPr lang="fr-FR" sz="2400" dirty="0" err="1" smtClean="0"/>
              <a:t>available</a:t>
            </a:r>
            <a:r>
              <a:rPr lang="fr-FR" sz="2400" dirty="0" smtClean="0"/>
              <a:t>, and 20 </a:t>
            </a:r>
            <a:r>
              <a:rPr lang="fr-FR" sz="2400" dirty="0" err="1" smtClean="0"/>
              <a:t>companies</a:t>
            </a:r>
            <a:r>
              <a:rPr lang="fr-FR" sz="2400" dirty="0" smtClean="0"/>
              <a:t> </a:t>
            </a:r>
            <a:r>
              <a:rPr lang="fr-FR" sz="2400" dirty="0" err="1" smtClean="0"/>
              <a:t>audited</a:t>
            </a:r>
            <a:r>
              <a:rPr lang="fr-FR" sz="2400" dirty="0" smtClean="0"/>
              <a:t>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075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240786" y="251377"/>
            <a:ext cx="7751762" cy="625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Progress </a:t>
            </a:r>
            <a:r>
              <a:rPr lang="fr-FR" dirty="0" err="1" smtClean="0"/>
              <a:t>since</a:t>
            </a:r>
            <a:r>
              <a:rPr lang="fr-FR" dirty="0" smtClean="0"/>
              <a:t> Bamako </a:t>
            </a:r>
            <a:r>
              <a:rPr lang="fr-FR" dirty="0" err="1" smtClean="0"/>
              <a:t>Feb</a:t>
            </a:r>
            <a:r>
              <a:rPr lang="fr-FR" dirty="0" smtClean="0"/>
              <a:t> 2018</a:t>
            </a: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77800" y="1143794"/>
            <a:ext cx="9448800" cy="4385469"/>
          </a:xfrm>
        </p:spPr>
        <p:txBody>
          <a:bodyPr>
            <a:normAutofit/>
          </a:bodyPr>
          <a:lstStyle/>
          <a:p>
            <a:r>
              <a:rPr lang="fr-FR" dirty="0" smtClean="0"/>
              <a:t>Water </a:t>
            </a:r>
            <a:r>
              <a:rPr lang="fr-FR" dirty="0" err="1" smtClean="0"/>
              <a:t>Quality</a:t>
            </a:r>
            <a:r>
              <a:rPr lang="fr-FR" dirty="0" smtClean="0"/>
              <a:t> </a:t>
            </a:r>
            <a:r>
              <a:rPr lang="fr-FR" dirty="0" err="1" smtClean="0"/>
              <a:t>Task</a:t>
            </a:r>
            <a:r>
              <a:rPr lang="fr-FR" dirty="0" smtClean="0"/>
              <a:t> Force- </a:t>
            </a:r>
            <a:r>
              <a:rPr lang="fr-FR" b="1" dirty="0"/>
              <a:t>WQM </a:t>
            </a:r>
            <a:r>
              <a:rPr lang="fr-FR" b="1" dirty="0" err="1"/>
              <a:t>project</a:t>
            </a:r>
            <a:endParaRPr lang="fr-FR" dirty="0" smtClean="0"/>
          </a:p>
          <a:p>
            <a:pPr lvl="1"/>
            <a:r>
              <a:rPr lang="fr-FR" sz="2000" dirty="0" err="1" smtClean="0"/>
              <a:t>Exploratory</a:t>
            </a:r>
            <a:r>
              <a:rPr lang="fr-FR" sz="2000" dirty="0" smtClean="0"/>
              <a:t> Mission to 2 </a:t>
            </a:r>
            <a:r>
              <a:rPr lang="fr-FR" sz="2000" dirty="0" err="1" smtClean="0"/>
              <a:t>Labs</a:t>
            </a:r>
            <a:r>
              <a:rPr lang="fr-FR" sz="2000" dirty="0" smtClean="0"/>
              <a:t> in Nigeria – Anglophone </a:t>
            </a:r>
            <a:r>
              <a:rPr lang="fr-FR" sz="2000" dirty="0" err="1" smtClean="0"/>
              <a:t>lab</a:t>
            </a:r>
            <a:endParaRPr lang="fr-FR" sz="2000" dirty="0" smtClean="0"/>
          </a:p>
          <a:p>
            <a:pPr lvl="1"/>
            <a:r>
              <a:rPr lang="fr-FR" sz="2000" dirty="0" err="1" smtClean="0"/>
              <a:t>Signing</a:t>
            </a:r>
            <a:r>
              <a:rPr lang="fr-FR" sz="2000" dirty="0" smtClean="0"/>
              <a:t> of Tripartite MOU </a:t>
            </a:r>
            <a:r>
              <a:rPr lang="fr-FR" sz="2000" dirty="0" err="1" smtClean="0"/>
              <a:t>with</a:t>
            </a:r>
            <a:r>
              <a:rPr lang="fr-FR" sz="2000" dirty="0" smtClean="0"/>
              <a:t> Utilities in Nigeria (</a:t>
            </a:r>
            <a:r>
              <a:rPr lang="fr-FR" sz="2000" dirty="0" err="1" smtClean="0"/>
              <a:t>improvement</a:t>
            </a:r>
            <a:r>
              <a:rPr lang="fr-FR" sz="2000" dirty="0" smtClean="0"/>
              <a:t> program)</a:t>
            </a:r>
          </a:p>
          <a:p>
            <a:pPr lvl="1"/>
            <a:r>
              <a:rPr lang="fr-FR" sz="2000" dirty="0" err="1" smtClean="0"/>
              <a:t>Bench</a:t>
            </a:r>
            <a:r>
              <a:rPr lang="fr-FR" sz="2000" dirty="0" smtClean="0"/>
              <a:t> </a:t>
            </a:r>
            <a:r>
              <a:rPr lang="fr-FR" sz="2000" dirty="0" err="1" smtClean="0"/>
              <a:t>marking</a:t>
            </a:r>
            <a:r>
              <a:rPr lang="fr-FR" sz="2000" dirty="0" smtClean="0"/>
              <a:t> </a:t>
            </a:r>
            <a:r>
              <a:rPr lang="fr-FR" sz="2000" dirty="0" err="1" smtClean="0"/>
              <a:t>visit</a:t>
            </a:r>
            <a:r>
              <a:rPr lang="fr-FR" sz="2000" dirty="0" smtClean="0"/>
              <a:t> by the Francophone </a:t>
            </a:r>
            <a:r>
              <a:rPr lang="fr-FR" sz="2000" dirty="0" err="1" smtClean="0"/>
              <a:t>lab</a:t>
            </a:r>
            <a:r>
              <a:rPr lang="fr-FR" sz="2000" dirty="0" smtClean="0"/>
              <a:t> </a:t>
            </a:r>
            <a:r>
              <a:rPr lang="fr-FR" sz="2000" dirty="0" err="1" smtClean="0"/>
              <a:t>completed</a:t>
            </a:r>
            <a:endParaRPr lang="fr-FR" sz="2000" dirty="0" smtClean="0"/>
          </a:p>
          <a:p>
            <a:pPr lvl="1"/>
            <a:r>
              <a:rPr lang="fr-FR" sz="2000" dirty="0" smtClean="0"/>
              <a:t>Assistance Mission for </a:t>
            </a:r>
            <a:r>
              <a:rPr lang="fr-FR" sz="2000" dirty="0" err="1" smtClean="0"/>
              <a:t>Perfomance</a:t>
            </a:r>
            <a:r>
              <a:rPr lang="fr-FR" sz="2000" dirty="0" smtClean="0"/>
              <a:t> </a:t>
            </a:r>
            <a:r>
              <a:rPr lang="fr-FR" sz="2000" dirty="0" err="1" smtClean="0"/>
              <a:t>improvement</a:t>
            </a:r>
            <a:r>
              <a:rPr lang="fr-FR" sz="2000" dirty="0" smtClean="0"/>
              <a:t> Programme </a:t>
            </a:r>
            <a:r>
              <a:rPr lang="fr-FR" sz="2000" dirty="0" err="1" smtClean="0"/>
              <a:t>completed</a:t>
            </a:r>
            <a:r>
              <a:rPr lang="fr-FR" sz="2000" dirty="0" smtClean="0"/>
              <a:t> for the Francophone countries</a:t>
            </a:r>
          </a:p>
          <a:p>
            <a:pPr marL="457200" lvl="1" indent="0">
              <a:buNone/>
            </a:pPr>
            <a:endParaRPr lang="fr-FR" sz="2000" dirty="0" smtClean="0"/>
          </a:p>
          <a:p>
            <a:r>
              <a:rPr lang="fr-FR" dirty="0" smtClean="0"/>
              <a:t>Non Revenue Water </a:t>
            </a:r>
            <a:r>
              <a:rPr lang="fr-FR" dirty="0" err="1" smtClean="0"/>
              <a:t>Task</a:t>
            </a:r>
            <a:r>
              <a:rPr lang="fr-FR" dirty="0" smtClean="0"/>
              <a:t> Force- NRW Audit</a:t>
            </a:r>
          </a:p>
          <a:p>
            <a:pPr lvl="1"/>
            <a:r>
              <a:rPr lang="fr-FR" sz="2000" dirty="0" err="1" smtClean="0"/>
              <a:t>Theoretical</a:t>
            </a:r>
            <a:r>
              <a:rPr lang="fr-FR" sz="2000" dirty="0" smtClean="0"/>
              <a:t> training of 27 </a:t>
            </a:r>
            <a:r>
              <a:rPr lang="fr-FR" sz="2000" dirty="0" err="1" smtClean="0"/>
              <a:t>auditors</a:t>
            </a:r>
            <a:r>
              <a:rPr lang="fr-FR" sz="2000" dirty="0" smtClean="0"/>
              <a:t> </a:t>
            </a:r>
            <a:r>
              <a:rPr lang="fr-FR" sz="2000" dirty="0" err="1" smtClean="0"/>
              <a:t>from</a:t>
            </a:r>
            <a:r>
              <a:rPr lang="fr-FR" sz="2000" dirty="0" smtClean="0"/>
              <a:t> 14 countries</a:t>
            </a:r>
          </a:p>
          <a:p>
            <a:pPr lvl="1"/>
            <a:r>
              <a:rPr lang="fr-FR" sz="2000" dirty="0" smtClean="0"/>
              <a:t>Update of the Programme of the audit</a:t>
            </a: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32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Future Plans - </a:t>
            </a:r>
            <a:r>
              <a:rPr lang="fr-FR" b="1" dirty="0"/>
              <a:t>WQM </a:t>
            </a:r>
            <a:r>
              <a:rPr lang="fr-FR" b="1" dirty="0" err="1"/>
              <a:t>project</a:t>
            </a:r>
            <a:endParaRPr lang="fr-F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407454"/>
              </p:ext>
            </p:extLst>
          </p:nvPr>
        </p:nvGraphicFramePr>
        <p:xfrm>
          <a:off x="518615" y="1132764"/>
          <a:ext cx="8843749" cy="4370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415"/>
                <a:gridCol w="3374758"/>
                <a:gridCol w="1679945"/>
                <a:gridCol w="1826631"/>
              </a:tblGrid>
              <a:tr h="302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Milestone</a:t>
                      </a:r>
                      <a:endParaRPr lang="en-GB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Activities</a:t>
                      </a:r>
                      <a:endParaRPr lang="en-GB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By when</a:t>
                      </a:r>
                      <a:endParaRPr lang="en-GB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By Who</a:t>
                      </a:r>
                      <a:endParaRPr lang="en-GB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Building capacity of Mentee Utilities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Benchmark visit of Nigeria to Ghana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</a:t>
                      </a:r>
                      <a:r>
                        <a:rPr lang="en-US" sz="2000" baseline="30000">
                          <a:effectLst/>
                        </a:rPr>
                        <a:t>st</a:t>
                      </a:r>
                      <a:r>
                        <a:rPr lang="en-US" sz="2000">
                          <a:effectLst/>
                        </a:rPr>
                        <a:t> Aug 2018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Mentor (GWCL)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5054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Symposium </a:t>
                      </a:r>
                      <a:r>
                        <a:rPr lang="en-US" sz="2000" dirty="0">
                          <a:effectLst/>
                        </a:rPr>
                        <a:t>of Water quality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Define Selection criteria of members of the Scientific committee (SC)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Done Today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WQ Task force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7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Propose members of the Scientific committee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Done Today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WQ Task force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7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Confirm and commission Scientific committee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en-US" sz="2000" baseline="30000" dirty="0">
                          <a:effectLst/>
                        </a:rPr>
                        <a:t>st</a:t>
                      </a:r>
                      <a:r>
                        <a:rPr lang="en-US" sz="2000" dirty="0">
                          <a:effectLst/>
                        </a:rPr>
                        <a:t> Aug 2018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AFWA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7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organizing committee in place</a:t>
                      </a:r>
                      <a:endParaRPr lang="en-GB" sz="2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15th Aug 2018</a:t>
                      </a:r>
                      <a:endParaRPr lang="en-GB" sz="2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AFWA/Cam Water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21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6171"/>
              </p:ext>
            </p:extLst>
          </p:nvPr>
        </p:nvGraphicFramePr>
        <p:xfrm>
          <a:off x="556715" y="1069264"/>
          <a:ext cx="8843749" cy="4536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415"/>
                <a:gridCol w="3374758"/>
                <a:gridCol w="1980112"/>
                <a:gridCol w="1526464"/>
              </a:tblGrid>
              <a:tr h="302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Milestone</a:t>
                      </a:r>
                      <a:endParaRPr lang="en-GB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Activities</a:t>
                      </a:r>
                      <a:endParaRPr lang="en-GB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By when</a:t>
                      </a:r>
                      <a:endParaRPr lang="en-GB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By Who</a:t>
                      </a:r>
                      <a:endParaRPr lang="en-GB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704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Symposium of Water quality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 and refine TOR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31st Aug 2018</a:t>
                      </a:r>
                      <a:endParaRPr lang="en-GB" sz="2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</a:t>
                      </a:r>
                      <a:endParaRPr lang="en-GB" sz="2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0976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 for Papers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7rd Sep 2018</a:t>
                      </a:r>
                      <a:endParaRPr lang="en-GB" sz="2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</a:t>
                      </a:r>
                      <a:endParaRPr lang="en-GB" sz="2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187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 Papers</a:t>
                      </a:r>
                      <a:endParaRPr lang="en-GB" sz="2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7thst Nov 2018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187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Review and Selection of Papers</a:t>
                      </a:r>
                      <a:endParaRPr lang="en-GB" sz="2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21st  Nov 2018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187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 to presenters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30th Nov 2018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0902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Symposium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14th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 2018 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AFWA &amp; LOC</a:t>
                      </a:r>
                      <a:endParaRPr lang="en-GB" sz="2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096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days before STC (Feb 2019)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AFWA &amp; LOC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227139" y="239713"/>
            <a:ext cx="7751762" cy="62581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Future Plans </a:t>
            </a:r>
            <a:r>
              <a:rPr lang="fr-FR" b="1" dirty="0" err="1" smtClean="0"/>
              <a:t>Africap</a:t>
            </a:r>
            <a:r>
              <a:rPr lang="fr-FR" b="1" dirty="0" smtClean="0"/>
              <a:t>……2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907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227139" y="239713"/>
            <a:ext cx="7751762" cy="62581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Future Plans –NRW Audit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818" y="932595"/>
            <a:ext cx="8230363" cy="499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1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716091"/>
              </p:ext>
            </p:extLst>
          </p:nvPr>
        </p:nvGraphicFramePr>
        <p:xfrm>
          <a:off x="518615" y="1132764"/>
          <a:ext cx="8843749" cy="3314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415"/>
                <a:gridCol w="3374758"/>
                <a:gridCol w="1679945"/>
                <a:gridCol w="1826631"/>
              </a:tblGrid>
              <a:tr h="302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Milestone</a:t>
                      </a:r>
                      <a:endParaRPr lang="en-GB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Activities</a:t>
                      </a:r>
                      <a:endParaRPr lang="en-GB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By when</a:t>
                      </a:r>
                      <a:endParaRPr lang="en-GB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By Who</a:t>
                      </a:r>
                      <a:endParaRPr lang="en-GB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704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Auditing of Companies</a:t>
                      </a:r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Prepare concept Note for funding</a:t>
                      </a:r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en-US" baseline="0" dirty="0" smtClean="0"/>
                        <a:t> 2018</a:t>
                      </a:r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TF</a:t>
                      </a:r>
                      <a:endParaRPr lang="en-GB" dirty="0"/>
                    </a:p>
                  </a:txBody>
                  <a:tcPr marL="68580" marR="68580" marT="0" marB="0"/>
                </a:tc>
              </a:tr>
              <a:tr h="93505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Preparation and submission of audit reports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 after audits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TF 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187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Bankable PIP and Strategic plans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 after Audits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Audited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Utilities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187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Donor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funded Workshop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2019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Audited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Utilities &amp; AFWA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227139" y="239713"/>
            <a:ext cx="7751762" cy="62581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Future Plans – NRW Audit……2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9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</TotalTime>
  <Words>450</Words>
  <Application>Microsoft Office PowerPoint</Application>
  <PresentationFormat>A4 Paper (210x297 mm)</PresentationFormat>
  <Paragraphs>113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Thème Office</vt:lpstr>
      <vt:lpstr>PowerPoint Presentation</vt:lpstr>
      <vt:lpstr>COMMITTEE MEMBERSHIP</vt:lpstr>
      <vt:lpstr>SUMMARY OF AGENDA ITEMS</vt:lpstr>
      <vt:lpstr>Background</vt:lpstr>
      <vt:lpstr>PowerPoint Presentation</vt:lpstr>
      <vt:lpstr>Future Plans - WQM project</vt:lpstr>
      <vt:lpstr>Future Plans Africap……2</vt:lpstr>
      <vt:lpstr>Future Plans –NRW Audit</vt:lpstr>
      <vt:lpstr>Future Plans – NRW Audit……2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Nicaise KOUAKOU</dc:creator>
  <cp:lastModifiedBy>Irene Mugabi</cp:lastModifiedBy>
  <cp:revision>33</cp:revision>
  <dcterms:created xsi:type="dcterms:W3CDTF">2018-07-18T05:52:10Z</dcterms:created>
  <dcterms:modified xsi:type="dcterms:W3CDTF">2018-07-18T11:57:45Z</dcterms:modified>
</cp:coreProperties>
</file>