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3"/>
  </p:notesMasterIdLst>
  <p:sldIdLst>
    <p:sldId id="258" r:id="rId2"/>
    <p:sldId id="474" r:id="rId3"/>
    <p:sldId id="475" r:id="rId4"/>
    <p:sldId id="481" r:id="rId5"/>
    <p:sldId id="484" r:id="rId6"/>
    <p:sldId id="476" r:id="rId7"/>
    <p:sldId id="483" r:id="rId8"/>
    <p:sldId id="482" r:id="rId9"/>
    <p:sldId id="466" r:id="rId10"/>
    <p:sldId id="479" r:id="rId11"/>
    <p:sldId id="266" r:id="rId12"/>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66"/>
    <a:srgbClr val="CC3300"/>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6" autoAdjust="0"/>
    <p:restoredTop sz="92045" autoAdjust="0"/>
  </p:normalViewPr>
  <p:slideViewPr>
    <p:cSldViewPr>
      <p:cViewPr varScale="1">
        <p:scale>
          <a:sx n="68" d="100"/>
          <a:sy n="68"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D5BD7-3151-4344-AB0F-9F73350EB215}" type="datetimeFigureOut">
              <a:rPr lang="en-US" smtClean="0"/>
              <a:pPr/>
              <a:t>11/24/2017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85CF8-BA53-4734-A7BA-180D42F8E33D}" type="slidenum">
              <a:rPr lang="en-US" smtClean="0"/>
              <a:pPr/>
              <a:t>‹#›</a:t>
            </a:fld>
            <a:endParaRPr lang="en-US"/>
          </a:p>
        </p:txBody>
      </p:sp>
    </p:spTree>
    <p:extLst>
      <p:ext uri="{BB962C8B-B14F-4D97-AF65-F5344CB8AC3E}">
        <p14:creationId xmlns:p14="http://schemas.microsoft.com/office/powerpoint/2010/main" val="348578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85CF8-BA53-4734-A7BA-180D42F8E33D}" type="slidenum">
              <a:rPr lang="en-US" smtClean="0"/>
              <a:pPr/>
              <a:t>11</a:t>
            </a:fld>
            <a:endParaRPr lang="en-US"/>
          </a:p>
        </p:txBody>
      </p:sp>
    </p:spTree>
    <p:extLst>
      <p:ext uri="{BB962C8B-B14F-4D97-AF65-F5344CB8AC3E}">
        <p14:creationId xmlns:p14="http://schemas.microsoft.com/office/powerpoint/2010/main" val="2158357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NWSC 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33447" y="381000"/>
            <a:ext cx="1434353" cy="1083733"/>
          </a:xfrm>
          <a:prstGeom prst="rect">
            <a:avLst/>
          </a:prstGeom>
          <a:ln>
            <a:noFill/>
          </a:ln>
          <a:effectLst>
            <a:softEdge rad="112500"/>
          </a:effectLst>
        </p:spPr>
      </p:pic>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F585A01-A10E-433A-9FAA-DA8A2BE999D4}" type="datetimeFigureOut">
              <a:rPr lang="en-US"/>
              <a:pPr>
                <a:defRPr/>
              </a:pPr>
              <a:t>11/24/2017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9E29DE7-ABA7-450E-90CE-8600C7FE481D}" type="slidenum">
              <a:rPr lang="en-US"/>
              <a:pPr>
                <a:defRPr/>
              </a:pPr>
              <a:t>‹#›</a:t>
            </a:fld>
            <a:endParaRPr lang="en-US"/>
          </a:p>
        </p:txBody>
      </p:sp>
    </p:spTree>
    <p:extLst>
      <p:ext uri="{BB962C8B-B14F-4D97-AF65-F5344CB8AC3E}">
        <p14:creationId xmlns:p14="http://schemas.microsoft.com/office/powerpoint/2010/main" val="81105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19E5B-F1C5-4F7A-9401-42D0E6D02CBC}" type="datetimeFigureOut">
              <a:rPr lang="en-US"/>
              <a:pPr>
                <a:defRPr/>
              </a:pPr>
              <a:t>11/24/2017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5CEA76-6205-4180-AF96-31E45ABAB326}" type="slidenum">
              <a:rPr lang="en-US"/>
              <a:pPr>
                <a:defRPr/>
              </a:pPr>
              <a:t>‹#›</a:t>
            </a:fld>
            <a:endParaRPr lang="en-US"/>
          </a:p>
        </p:txBody>
      </p:sp>
    </p:spTree>
    <p:extLst>
      <p:ext uri="{BB962C8B-B14F-4D97-AF65-F5344CB8AC3E}">
        <p14:creationId xmlns:p14="http://schemas.microsoft.com/office/powerpoint/2010/main" val="299932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9E8D9BE-4858-45EB-BE4C-B0E2E1A46581}" type="datetimeFigureOut">
              <a:rPr lang="en-US"/>
              <a:pPr>
                <a:defRPr/>
              </a:pPr>
              <a:t>11/24/2017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CC5396-8D5D-4906-A128-FB1E6EB76901}" type="slidenum">
              <a:rPr lang="en-US"/>
              <a:pPr>
                <a:defRPr/>
              </a:pPr>
              <a:t>‹#›</a:t>
            </a:fld>
            <a:endParaRPr lang="en-US"/>
          </a:p>
        </p:txBody>
      </p:sp>
    </p:spTree>
    <p:extLst>
      <p:ext uri="{BB962C8B-B14F-4D97-AF65-F5344CB8AC3E}">
        <p14:creationId xmlns:p14="http://schemas.microsoft.com/office/powerpoint/2010/main" val="363426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NWSC Logo"/>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9647" y="381000"/>
            <a:ext cx="1434353" cy="1083733"/>
          </a:xfrm>
          <a:prstGeom prst="rect">
            <a:avLst/>
          </a:prstGeom>
          <a:ln>
            <a:noFill/>
          </a:ln>
          <a:effectLst>
            <a:softEdge rad="112500"/>
          </a:effectLst>
        </p:spPr>
      </p:pic>
      <p:cxnSp>
        <p:nvCxnSpPr>
          <p:cNvPr id="5" name="Straight Connector 4"/>
          <p:cNvCxnSpPr/>
          <p:nvPr userDrawn="1"/>
        </p:nvCxnSpPr>
        <p:spPr>
          <a:xfrm>
            <a:off x="457200" y="1219200"/>
            <a:ext cx="8305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5503752"/>
            <a:ext cx="1143000" cy="1354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0800000">
            <a:off x="8001001" y="5562600"/>
            <a:ext cx="1143000" cy="13542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57200"/>
            <a:ext cx="82296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DDF704D9-3E84-4FAC-9D6A-98134B86F765}" type="datetimeFigureOut">
              <a:rPr lang="en-US"/>
              <a:pPr>
                <a:defRPr/>
              </a:pPr>
              <a:t>11/24/2017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4551EA0-6325-47EE-BB19-CA22D58661BB}" type="slidenum">
              <a:rPr lang="en-US"/>
              <a:pPr>
                <a:defRPr/>
              </a:pPr>
              <a:t>‹#›</a:t>
            </a:fld>
            <a:endParaRPr lang="en-US"/>
          </a:p>
        </p:txBody>
      </p:sp>
    </p:spTree>
    <p:extLst>
      <p:ext uri="{BB962C8B-B14F-4D97-AF65-F5344CB8AC3E}">
        <p14:creationId xmlns:p14="http://schemas.microsoft.com/office/powerpoint/2010/main" val="173813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601338-0AEA-4387-B750-B7EA7C0816C1}" type="datetimeFigureOut">
              <a:rPr lang="en-US"/>
              <a:pPr>
                <a:defRPr/>
              </a:pPr>
              <a:t>11/24/2017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30ED06-FE2B-4970-8D0A-72F68A31B339}" type="slidenum">
              <a:rPr lang="en-US"/>
              <a:pPr>
                <a:defRPr/>
              </a:pPr>
              <a:t>‹#›</a:t>
            </a:fld>
            <a:endParaRPr lang="en-US"/>
          </a:p>
        </p:txBody>
      </p:sp>
    </p:spTree>
    <p:extLst>
      <p:ext uri="{BB962C8B-B14F-4D97-AF65-F5344CB8AC3E}">
        <p14:creationId xmlns:p14="http://schemas.microsoft.com/office/powerpoint/2010/main" val="20753847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2DAB11F-94E4-4ABB-9ED6-2DE33D300A5D}" type="datetimeFigureOut">
              <a:rPr lang="en-US"/>
              <a:pPr>
                <a:defRPr/>
              </a:pPr>
              <a:t>11/24/2017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F2B458-FC7C-4FB7-AF55-B4672E8C08D1}" type="slidenum">
              <a:rPr lang="en-US"/>
              <a:pPr>
                <a:defRPr/>
              </a:pPr>
              <a:t>‹#›</a:t>
            </a:fld>
            <a:endParaRPr lang="en-US"/>
          </a:p>
        </p:txBody>
      </p:sp>
    </p:spTree>
    <p:extLst>
      <p:ext uri="{BB962C8B-B14F-4D97-AF65-F5344CB8AC3E}">
        <p14:creationId xmlns:p14="http://schemas.microsoft.com/office/powerpoint/2010/main" val="352692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E2D9422F-A00F-483A-A837-F53A25A64710}" type="datetimeFigureOut">
              <a:rPr lang="en-US"/>
              <a:pPr>
                <a:defRPr/>
              </a:pPr>
              <a:t>11/24/2017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68E253B-BCD6-4101-B9F7-C4E32E4CCEF3}" type="slidenum">
              <a:rPr lang="en-US"/>
              <a:pPr>
                <a:defRPr/>
              </a:pPr>
              <a:t>‹#›</a:t>
            </a:fld>
            <a:endParaRPr lang="en-US"/>
          </a:p>
        </p:txBody>
      </p:sp>
    </p:spTree>
    <p:extLst>
      <p:ext uri="{BB962C8B-B14F-4D97-AF65-F5344CB8AC3E}">
        <p14:creationId xmlns:p14="http://schemas.microsoft.com/office/powerpoint/2010/main" val="57260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961F73-E1A8-49A6-A36A-0C4F4ED353B9}" type="datetimeFigureOut">
              <a:rPr lang="en-US"/>
              <a:pPr>
                <a:defRPr/>
              </a:pPr>
              <a:t>11/24/2017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77D53E-6E1C-4CB9-960A-20C0D93A9C40}" type="slidenum">
              <a:rPr lang="en-US"/>
              <a:pPr>
                <a:defRPr/>
              </a:pPr>
              <a:t>‹#›</a:t>
            </a:fld>
            <a:endParaRPr lang="en-US"/>
          </a:p>
        </p:txBody>
      </p:sp>
    </p:spTree>
    <p:extLst>
      <p:ext uri="{BB962C8B-B14F-4D97-AF65-F5344CB8AC3E}">
        <p14:creationId xmlns:p14="http://schemas.microsoft.com/office/powerpoint/2010/main" val="83157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AC102C-CD00-423F-B584-C823FC2F2A30}" type="datetimeFigureOut">
              <a:rPr lang="en-US"/>
              <a:pPr>
                <a:defRPr/>
              </a:pPr>
              <a:t>11/24/2017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C5645-B2F4-48AB-ADE3-4C72137E03A9}" type="slidenum">
              <a:rPr lang="en-US"/>
              <a:pPr>
                <a:defRPr/>
              </a:pPr>
              <a:t>‹#›</a:t>
            </a:fld>
            <a:endParaRPr lang="en-US"/>
          </a:p>
        </p:txBody>
      </p:sp>
    </p:spTree>
    <p:extLst>
      <p:ext uri="{BB962C8B-B14F-4D97-AF65-F5344CB8AC3E}">
        <p14:creationId xmlns:p14="http://schemas.microsoft.com/office/powerpoint/2010/main" val="180073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7AE1763-5917-4E23-AED9-A6544DB6C191}" type="datetimeFigureOut">
              <a:rPr lang="en-US"/>
              <a:pPr>
                <a:defRPr/>
              </a:pPr>
              <a:t>11/24/2017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BF60313-9E8F-446C-80D7-53989A6DDB80}" type="slidenum">
              <a:rPr lang="en-US"/>
              <a:pPr>
                <a:defRPr/>
              </a:pPr>
              <a:t>‹#›</a:t>
            </a:fld>
            <a:endParaRPr lang="en-US"/>
          </a:p>
        </p:txBody>
      </p:sp>
    </p:spTree>
    <p:extLst>
      <p:ext uri="{BB962C8B-B14F-4D97-AF65-F5344CB8AC3E}">
        <p14:creationId xmlns:p14="http://schemas.microsoft.com/office/powerpoint/2010/main" val="310998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A1F083-8A33-406A-AD35-4C2D9B905855}" type="datetimeFigureOut">
              <a:rPr lang="en-US"/>
              <a:pPr>
                <a:defRPr/>
              </a:pPr>
              <a:t>11/24/2017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47495F-FFF1-4060-B169-107F48CC6CEF}" type="slidenum">
              <a:rPr lang="en-US"/>
              <a:pPr>
                <a:defRPr/>
              </a:pPr>
              <a:t>‹#›</a:t>
            </a:fld>
            <a:endParaRPr lang="en-US"/>
          </a:p>
        </p:txBody>
      </p:sp>
    </p:spTree>
    <p:extLst>
      <p:ext uri="{BB962C8B-B14F-4D97-AF65-F5344CB8AC3E}">
        <p14:creationId xmlns:p14="http://schemas.microsoft.com/office/powerpoint/2010/main" val="38359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7554258C-E039-42AC-A2B8-6D63C566CC66}" type="datetimeFigureOut">
              <a:rPr lang="en-US"/>
              <a:pPr>
                <a:defRPr/>
              </a:pPr>
              <a:t>11/24/2017</a:t>
            </a:fld>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cs typeface="+mn-cs"/>
              </a:defRPr>
            </a:lvl1pPr>
          </a:lstStyle>
          <a:p>
            <a:pPr>
              <a:defRPr/>
            </a:pPr>
            <a:fld id="{1D6A256F-F22C-4D51-8E50-757983E268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09" r:id="rId4"/>
    <p:sldLayoutId id="2147484118" r:id="rId5"/>
    <p:sldLayoutId id="2147484110" r:id="rId6"/>
    <p:sldLayoutId id="2147484111" r:id="rId7"/>
    <p:sldLayoutId id="2147484119" r:id="rId8"/>
    <p:sldLayoutId id="2147484112" r:id="rId9"/>
    <p:sldLayoutId id="2147484113" r:id="rId10"/>
    <p:sldLayoutId id="2147484114"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5548" y="1871463"/>
            <a:ext cx="5688452" cy="1481336"/>
          </a:xfrm>
        </p:spPr>
        <p:txBody>
          <a:bodyPr/>
          <a:lstStyle/>
          <a:p>
            <a:pPr algn="ctr" fontAlgn="auto">
              <a:lnSpc>
                <a:spcPct val="105000"/>
              </a:lnSpc>
              <a:spcAft>
                <a:spcPts val="0"/>
              </a:spcAft>
              <a:buSzPct val="115000"/>
              <a:buFont typeface="Arial" pitchFamily="34" charset="0"/>
              <a:buNone/>
              <a:defRPr/>
            </a:pPr>
            <a:r>
              <a:rPr lang="en-GB" sz="2400" b="1" dirty="0">
                <a:solidFill>
                  <a:srgbClr val="0033CC"/>
                </a:solidFill>
                <a:effectLst>
                  <a:outerShdw blurRad="38100" dist="38100" dir="2700000" algn="tl">
                    <a:srgbClr val="C0C0C0"/>
                  </a:outerShdw>
                </a:effectLst>
                <a:latin typeface="+mn-lt"/>
                <a:ea typeface="+mn-ea"/>
                <a:cs typeface="+mn-cs"/>
              </a:rPr>
              <a:t>Women for Water and Sanitation Uganda</a:t>
            </a:r>
            <a:endParaRPr lang="en-US" sz="2400" b="1" dirty="0">
              <a:solidFill>
                <a:srgbClr val="0033CC"/>
              </a:solidFill>
              <a:effectLst>
                <a:outerShdw blurRad="38100" dist="38100" dir="2700000" algn="tl">
                  <a:srgbClr val="C0C0C0"/>
                </a:outerShdw>
              </a:effectLst>
              <a:latin typeface="+mn-lt"/>
              <a:ea typeface="+mn-ea"/>
              <a:cs typeface="+mn-cs"/>
            </a:endParaRPr>
          </a:p>
        </p:txBody>
      </p:sp>
      <p:sp>
        <p:nvSpPr>
          <p:cNvPr id="4" name="Rectangle 3"/>
          <p:cNvSpPr txBox="1">
            <a:spLocks noChangeArrowheads="1"/>
          </p:cNvSpPr>
          <p:nvPr/>
        </p:nvSpPr>
        <p:spPr>
          <a:xfrm>
            <a:off x="3148263" y="5671391"/>
            <a:ext cx="5995737" cy="1143000"/>
          </a:xfrm>
          <a:prstGeom prst="rect">
            <a:avLst/>
          </a:prstGeom>
        </p:spPr>
        <p:txBody>
          <a:bodyPr>
            <a:normAutofit fontScale="92500" lnSpcReduction="1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r" fontAlgn="auto">
              <a:lnSpc>
                <a:spcPct val="105000"/>
              </a:lnSpc>
              <a:spcAft>
                <a:spcPts val="0"/>
              </a:spcAft>
              <a:buSzPct val="115000"/>
              <a:defRPr/>
            </a:pPr>
            <a:r>
              <a:rPr lang="en-GB" b="1" dirty="0" smtClean="0">
                <a:solidFill>
                  <a:srgbClr val="C00000"/>
                </a:solidFill>
              </a:rPr>
              <a:t>Presented  By: Sheba Bamwine </a:t>
            </a:r>
            <a:r>
              <a:rPr lang="en-GB" b="1" dirty="0" err="1" smtClean="0">
                <a:solidFill>
                  <a:srgbClr val="C00000"/>
                </a:solidFill>
              </a:rPr>
              <a:t>Mukiza</a:t>
            </a:r>
            <a:endParaRPr lang="en-GB" b="1" dirty="0" smtClean="0">
              <a:solidFill>
                <a:srgbClr val="C00000"/>
              </a:solidFill>
            </a:endParaRPr>
          </a:p>
          <a:p>
            <a:pPr algn="r" fontAlgn="auto">
              <a:lnSpc>
                <a:spcPct val="105000"/>
              </a:lnSpc>
              <a:spcAft>
                <a:spcPts val="0"/>
              </a:spcAft>
              <a:buSzPct val="115000"/>
              <a:defRPr/>
            </a:pPr>
            <a:r>
              <a:rPr lang="en-GB" b="1" dirty="0" smtClean="0"/>
              <a:t>National Water and Sewerage Corporation, Uganda</a:t>
            </a:r>
          </a:p>
        </p:txBody>
      </p:sp>
      <p:pic>
        <p:nvPicPr>
          <p:cNvPr id="12" name="Picture 11" descr="NWSC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0600"/>
            <a:ext cx="2670430" cy="201765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620688"/>
            <a:ext cx="8572500" cy="6057900"/>
          </a:xfrm>
          <a:prstGeom prst="rect">
            <a:avLst/>
          </a:prstGeom>
        </p:spPr>
      </p:pic>
    </p:spTree>
    <p:extLst>
      <p:ext uri="{BB962C8B-B14F-4D97-AF65-F5344CB8AC3E}">
        <p14:creationId xmlns:p14="http://schemas.microsoft.com/office/powerpoint/2010/main" val="376485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96"/>
          <p:cNvSpPr>
            <a:spLocks noGrp="1" noChangeArrowheads="1"/>
          </p:cNvSpPr>
          <p:nvPr>
            <p:ph type="sldNum" sz="quarter" idx="12"/>
          </p:nvPr>
        </p:nvSpPr>
        <p:spPr bwMode="auto">
          <a:xfrm>
            <a:off x="8001000" y="19050"/>
            <a:ext cx="10668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fld id="{6A1BC66C-5BCC-4A33-B0FC-991EB4FE76C8}" type="slidenum">
              <a:rPr lang="en-US" altLang="en-US" sz="2400">
                <a:solidFill>
                  <a:srgbClr val="FFFFFF"/>
                </a:solidFill>
              </a:rPr>
              <a:pPr algn="ctr" fontAlgn="base">
                <a:spcBef>
                  <a:spcPct val="0"/>
                </a:spcBef>
                <a:spcAft>
                  <a:spcPct val="0"/>
                </a:spcAft>
              </a:pPr>
              <a:t>11</a:t>
            </a:fld>
            <a:endParaRPr lang="en-US" altLang="en-US" sz="2400">
              <a:solidFill>
                <a:srgbClr val="FFFFFF"/>
              </a:solidFill>
            </a:endParaRPr>
          </a:p>
        </p:txBody>
      </p:sp>
      <p:sp>
        <p:nvSpPr>
          <p:cNvPr id="299010" name="Rectangle 2"/>
          <p:cNvSpPr>
            <a:spLocks noGrp="1" noChangeArrowheads="1"/>
          </p:cNvSpPr>
          <p:nvPr>
            <p:ph type="subTitle" idx="1"/>
          </p:nvPr>
        </p:nvSpPr>
        <p:spPr>
          <a:xfrm>
            <a:off x="3563888" y="764704"/>
            <a:ext cx="2882280" cy="1295400"/>
          </a:xfrm>
        </p:spPr>
        <p:txBody>
          <a:bodyPr rtlCol="0" anchor="ctr">
            <a:normAutofit fontScale="77500" lnSpcReduction="20000"/>
          </a:bodyPr>
          <a:lstStyle/>
          <a:p>
            <a:pPr algn="ctr" fontAlgn="auto">
              <a:lnSpc>
                <a:spcPct val="105000"/>
              </a:lnSpc>
              <a:spcAft>
                <a:spcPts val="0"/>
              </a:spcAft>
              <a:buSzPct val="115000"/>
              <a:buFont typeface="WP IconicSymbolsA" pitchFamily="2" charset="2"/>
              <a:buNone/>
              <a:defRPr/>
            </a:pPr>
            <a:r>
              <a:rPr lang="en-US" sz="4000" b="1" dirty="0" smtClean="0">
                <a:solidFill>
                  <a:schemeClr val="bg2">
                    <a:lumMod val="25000"/>
                  </a:schemeClr>
                </a:solidFill>
                <a:effectLst>
                  <a:outerShdw blurRad="38100" dist="38100" dir="2700000" algn="tl">
                    <a:srgbClr val="C0C0C0"/>
                  </a:outerShdw>
                </a:effectLst>
              </a:rPr>
              <a:t>Thank you for your attention</a:t>
            </a:r>
          </a:p>
        </p:txBody>
      </p:sp>
      <p:pic>
        <p:nvPicPr>
          <p:cNvPr id="15365" name="Picture 5" descr="H:\mahmood.lutaaya\Documents\NWSC\ES Block\Photos\PROFESSIONAL PHOTOS - PR GARAJ\DSC06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808071"/>
            <a:ext cx="6812881" cy="51096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r>
              <a:rPr lang="en-GB" sz="2800" dirty="0"/>
              <a:t> </a:t>
            </a:r>
            <a:r>
              <a:rPr lang="en-GB" sz="3600" dirty="0" smtClean="0">
                <a:latin typeface="Calibri" panose="020F0502020204030204" pitchFamily="34" charset="0"/>
              </a:rPr>
              <a:t>Background</a:t>
            </a:r>
            <a:endParaRPr lang="en-GB" sz="3200" dirty="0">
              <a:latin typeface="Calibri" panose="020F0502020204030204" pitchFamily="34" charset="0"/>
            </a:endParaRPr>
          </a:p>
        </p:txBody>
      </p:sp>
      <p:sp>
        <p:nvSpPr>
          <p:cNvPr id="3" name="Content Placeholder 2"/>
          <p:cNvSpPr>
            <a:spLocks noGrp="1"/>
          </p:cNvSpPr>
          <p:nvPr>
            <p:ph idx="1"/>
          </p:nvPr>
        </p:nvSpPr>
        <p:spPr/>
        <p:txBody>
          <a:bodyPr/>
          <a:lstStyle/>
          <a:p>
            <a:r>
              <a:rPr lang="en-GB" sz="2800" dirty="0">
                <a:latin typeface="Calibri" panose="020F0502020204030204" pitchFamily="34" charset="0"/>
              </a:rPr>
              <a:t>National Water and Sewerage Corporation (NWSC) is a public utility company fully owned by the government of Uganda. </a:t>
            </a:r>
            <a:endParaRPr lang="en-GB" sz="2800" dirty="0" smtClean="0">
              <a:latin typeface="Calibri" panose="020F0502020204030204" pitchFamily="34" charset="0"/>
            </a:endParaRPr>
          </a:p>
          <a:p>
            <a:r>
              <a:rPr lang="en-GB" sz="2800" dirty="0" smtClean="0">
                <a:latin typeface="Calibri" panose="020F0502020204030204" pitchFamily="34" charset="0"/>
              </a:rPr>
              <a:t>Our </a:t>
            </a:r>
            <a:r>
              <a:rPr lang="en-GB" sz="2800" dirty="0">
                <a:latin typeface="Calibri" panose="020F0502020204030204" pitchFamily="34" charset="0"/>
              </a:rPr>
              <a:t>Vision is </a:t>
            </a:r>
            <a:r>
              <a:rPr lang="en-GB" sz="2800" b="1" i="1" dirty="0">
                <a:latin typeface="Calibri" panose="020F0502020204030204" pitchFamily="34" charset="0"/>
              </a:rPr>
              <a:t>“To be the Leading Customer </a:t>
            </a:r>
            <a:r>
              <a:rPr lang="en-GB" sz="2800" b="1" i="1" dirty="0" smtClean="0">
                <a:latin typeface="Calibri" panose="020F0502020204030204" pitchFamily="34" charset="0"/>
              </a:rPr>
              <a:t>Centred </a:t>
            </a:r>
            <a:r>
              <a:rPr lang="en-GB" sz="2800" b="1" i="1" dirty="0">
                <a:latin typeface="Calibri" panose="020F0502020204030204" pitchFamily="34" charset="0"/>
              </a:rPr>
              <a:t>Water Utility in the World</a:t>
            </a:r>
            <a:r>
              <a:rPr lang="en-GB" sz="2800" b="1" i="1" dirty="0" smtClean="0">
                <a:latin typeface="Calibri" panose="020F0502020204030204" pitchFamily="34" charset="0"/>
              </a:rPr>
              <a:t>”.</a:t>
            </a:r>
            <a:endParaRPr lang="en-GB" sz="2800" dirty="0">
              <a:latin typeface="Calibri" panose="020F0502020204030204" pitchFamily="34" charset="0"/>
            </a:endParaRPr>
          </a:p>
          <a:p>
            <a:r>
              <a:rPr lang="en-GB" sz="2800" dirty="0">
                <a:latin typeface="Calibri" panose="020F0502020204030204" pitchFamily="34" charset="0"/>
              </a:rPr>
              <a:t>Our Corporate Mission is </a:t>
            </a:r>
            <a:r>
              <a:rPr lang="en-GB" sz="2800" b="1" i="1" dirty="0">
                <a:latin typeface="Calibri" panose="020F0502020204030204" pitchFamily="34" charset="0"/>
              </a:rPr>
              <a:t>“To sustainably and equitably provide cost effective quality water and sewerage services to the delight of all stakeholders while conserving the environment”.</a:t>
            </a:r>
          </a:p>
          <a:p>
            <a:endParaRPr lang="en-GB" dirty="0" smtClean="0"/>
          </a:p>
          <a:p>
            <a:endParaRPr lang="en-GB" dirty="0"/>
          </a:p>
        </p:txBody>
      </p:sp>
    </p:spTree>
    <p:extLst>
      <p:ext uri="{BB962C8B-B14F-4D97-AF65-F5344CB8AC3E}">
        <p14:creationId xmlns:p14="http://schemas.microsoft.com/office/powerpoint/2010/main" val="312332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Calibri" panose="020F0502020204030204" pitchFamily="34" charset="0"/>
              </a:rPr>
              <a:t>History of the Association</a:t>
            </a:r>
            <a:endParaRPr lang="en-GB" sz="3200" dirty="0">
              <a:latin typeface="Calibri" panose="020F0502020204030204" pitchFamily="34" charset="0"/>
            </a:endParaRPr>
          </a:p>
        </p:txBody>
      </p:sp>
      <p:sp>
        <p:nvSpPr>
          <p:cNvPr id="3" name="Content Placeholder 2"/>
          <p:cNvSpPr>
            <a:spLocks noGrp="1"/>
          </p:cNvSpPr>
          <p:nvPr>
            <p:ph idx="1"/>
          </p:nvPr>
        </p:nvSpPr>
        <p:spPr/>
        <p:txBody>
          <a:bodyPr/>
          <a:lstStyle/>
          <a:p>
            <a:pPr algn="just"/>
            <a:r>
              <a:rPr lang="en-GB" sz="2800" dirty="0" smtClean="0">
                <a:latin typeface="Calibri" panose="020F0502020204030204" pitchFamily="34" charset="0"/>
              </a:rPr>
              <a:t>NWSC </a:t>
            </a:r>
            <a:r>
              <a:rPr lang="en-GB" sz="2800" dirty="0">
                <a:latin typeface="Calibri" panose="020F0502020204030204" pitchFamily="34" charset="0"/>
              </a:rPr>
              <a:t>recognises the significant contribution of women towards the attainment of the NWSC vision and </a:t>
            </a:r>
            <a:r>
              <a:rPr lang="en-GB" sz="2800" dirty="0" smtClean="0">
                <a:latin typeface="Calibri" panose="020F0502020204030204" pitchFamily="34" charset="0"/>
              </a:rPr>
              <a:t>mission and as such established the Women for Water and Sanitation (W4WaSU) Network. </a:t>
            </a:r>
            <a:endParaRPr lang="en-GB" sz="2800" dirty="0">
              <a:latin typeface="Calibri" panose="020F0502020204030204" pitchFamily="34" charset="0"/>
            </a:endParaRPr>
          </a:p>
          <a:p>
            <a:pPr algn="just"/>
            <a:r>
              <a:rPr lang="en-GB" sz="2800" dirty="0" smtClean="0">
                <a:latin typeface="Calibri" panose="020F0502020204030204" pitchFamily="34" charset="0"/>
              </a:rPr>
              <a:t>The Association Women For Water and Sanitation Uganda was established in April 2017. The Association is chaired by </a:t>
            </a:r>
            <a:r>
              <a:rPr lang="en-GB" sz="2800" dirty="0" err="1" smtClean="0">
                <a:latin typeface="Calibri" panose="020F0502020204030204" pitchFamily="34" charset="0"/>
              </a:rPr>
              <a:t>Dr.</a:t>
            </a:r>
            <a:r>
              <a:rPr lang="en-GB" sz="2800" dirty="0" smtClean="0">
                <a:latin typeface="Calibri" panose="020F0502020204030204" pitchFamily="34" charset="0"/>
              </a:rPr>
              <a:t> Rose </a:t>
            </a:r>
            <a:r>
              <a:rPr lang="en-GB" sz="2800" dirty="0" err="1" smtClean="0">
                <a:latin typeface="Calibri" panose="020F0502020204030204" pitchFamily="34" charset="0"/>
              </a:rPr>
              <a:t>Kaggwa</a:t>
            </a:r>
            <a:r>
              <a:rPr lang="en-GB" sz="2800" dirty="0" smtClean="0">
                <a:latin typeface="Calibri" panose="020F0502020204030204" pitchFamily="34" charset="0"/>
              </a:rPr>
              <a:t>.</a:t>
            </a:r>
            <a:endParaRPr lang="en-GB" sz="2800" dirty="0">
              <a:latin typeface="Calibri" panose="020F0502020204030204" pitchFamily="34" charset="0"/>
            </a:endParaRPr>
          </a:p>
          <a:p>
            <a:pPr algn="just"/>
            <a:r>
              <a:rPr lang="en-GB" sz="2800" dirty="0" smtClean="0">
                <a:latin typeface="Calibri" panose="020F0502020204030204" pitchFamily="34" charset="0"/>
              </a:rPr>
              <a:t>Membership currently is at 67 members and growing steadily</a:t>
            </a:r>
          </a:p>
          <a:p>
            <a:endParaRPr lang="en-GB" dirty="0" smtClean="0"/>
          </a:p>
          <a:p>
            <a:endParaRPr lang="en-GB" dirty="0"/>
          </a:p>
          <a:p>
            <a:endParaRPr lang="en-GB" dirty="0"/>
          </a:p>
        </p:txBody>
      </p:sp>
    </p:spTree>
    <p:extLst>
      <p:ext uri="{BB962C8B-B14F-4D97-AF65-F5344CB8AC3E}">
        <p14:creationId xmlns:p14="http://schemas.microsoft.com/office/powerpoint/2010/main" val="155464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034752"/>
          </a:xfrm>
        </p:spPr>
        <p:txBody>
          <a:bodyPr>
            <a:normAutofit/>
          </a:bodyPr>
          <a:lstStyle/>
          <a:p>
            <a:r>
              <a:rPr lang="en-US" sz="2400" dirty="0" smtClean="0"/>
              <a:t>     </a:t>
            </a:r>
            <a:r>
              <a:rPr lang="en-US" sz="3600" dirty="0" smtClean="0">
                <a:latin typeface="Calibri" panose="020F0502020204030204" pitchFamily="34" charset="0"/>
              </a:rPr>
              <a:t>Vision and Mission</a:t>
            </a:r>
            <a:endParaRPr lang="en-US" sz="3600" dirty="0">
              <a:latin typeface="Calibri" panose="020F0502020204030204" pitchFamily="34" charset="0"/>
            </a:endParaRPr>
          </a:p>
        </p:txBody>
      </p:sp>
      <p:sp>
        <p:nvSpPr>
          <p:cNvPr id="3" name="Content Placeholder 2"/>
          <p:cNvSpPr>
            <a:spLocks noGrp="1"/>
          </p:cNvSpPr>
          <p:nvPr>
            <p:ph idx="1"/>
          </p:nvPr>
        </p:nvSpPr>
        <p:spPr>
          <a:xfrm>
            <a:off x="467544" y="1412776"/>
            <a:ext cx="4032448" cy="4968552"/>
          </a:xfrm>
        </p:spPr>
        <p:txBody>
          <a:bodyPr/>
          <a:lstStyle/>
          <a:p>
            <a:pPr marL="0" lvl="0" indent="0" fontAlgn="auto">
              <a:spcAft>
                <a:spcPts val="0"/>
              </a:spcAft>
              <a:buClrTx/>
              <a:buSzTx/>
              <a:buNone/>
            </a:pPr>
            <a:r>
              <a:rPr lang="en-GB" b="1" dirty="0">
                <a:solidFill>
                  <a:prstClr val="black"/>
                </a:solidFill>
                <a:latin typeface="Calibri"/>
              </a:rPr>
              <a:t>VISION</a:t>
            </a:r>
            <a:r>
              <a:rPr lang="en-GB" dirty="0">
                <a:solidFill>
                  <a:prstClr val="black"/>
                </a:solidFill>
                <a:latin typeface="Calibri"/>
              </a:rPr>
              <a:t>: To be a leading transformational network that empowers women in water and </a:t>
            </a:r>
            <a:r>
              <a:rPr lang="en-GB" dirty="0" smtClean="0">
                <a:solidFill>
                  <a:prstClr val="black"/>
                </a:solidFill>
                <a:latin typeface="Calibri"/>
              </a:rPr>
              <a:t>sanitation</a:t>
            </a:r>
          </a:p>
          <a:p>
            <a:pPr marL="0" lvl="0" indent="0" fontAlgn="auto">
              <a:spcAft>
                <a:spcPts val="0"/>
              </a:spcAft>
              <a:buClrTx/>
              <a:buSzTx/>
              <a:buNone/>
            </a:pPr>
            <a:endParaRPr lang="en-GB" dirty="0">
              <a:solidFill>
                <a:prstClr val="black"/>
              </a:solidFill>
              <a:latin typeface="Calibri"/>
            </a:endParaRPr>
          </a:p>
          <a:p>
            <a:pPr marL="0" lvl="0" indent="0" fontAlgn="auto">
              <a:spcAft>
                <a:spcPts val="0"/>
              </a:spcAft>
              <a:buClrTx/>
              <a:buSzTx/>
              <a:buNone/>
            </a:pPr>
            <a:r>
              <a:rPr lang="en-GB" b="1" dirty="0">
                <a:solidFill>
                  <a:prstClr val="black"/>
                </a:solidFill>
                <a:latin typeface="Calibri"/>
              </a:rPr>
              <a:t>MISSION</a:t>
            </a:r>
            <a:r>
              <a:rPr lang="en-GB" dirty="0">
                <a:solidFill>
                  <a:prstClr val="black"/>
                </a:solidFill>
                <a:latin typeface="Calibri"/>
              </a:rPr>
              <a:t>: To support, inspire and encourage professional and career development of women while strengthening community outreach regarding water and sanitation activities.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276" y="1628800"/>
            <a:ext cx="4319736" cy="4319736"/>
          </a:xfrm>
          <a:prstGeom prst="rect">
            <a:avLst/>
          </a:prstGeom>
        </p:spPr>
      </p:pic>
    </p:spTree>
    <p:extLst>
      <p:ext uri="{BB962C8B-B14F-4D97-AF65-F5344CB8AC3E}">
        <p14:creationId xmlns:p14="http://schemas.microsoft.com/office/powerpoint/2010/main" val="564377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23528"/>
          </a:xfrm>
        </p:spPr>
        <p:txBody>
          <a:bodyPr>
            <a:normAutofit fontScale="90000"/>
          </a:bodyPr>
          <a:lstStyle/>
          <a:p>
            <a:r>
              <a:rPr lang="en-US" sz="3600" dirty="0" smtClean="0"/>
              <a:t>Objectives</a:t>
            </a:r>
            <a:endParaRPr lang="en-US" sz="3600" dirty="0"/>
          </a:p>
        </p:txBody>
      </p:sp>
      <p:sp>
        <p:nvSpPr>
          <p:cNvPr id="3" name="Content Placeholder 2"/>
          <p:cNvSpPr>
            <a:spLocks noGrp="1"/>
          </p:cNvSpPr>
          <p:nvPr>
            <p:ph idx="1"/>
          </p:nvPr>
        </p:nvSpPr>
        <p:spPr>
          <a:xfrm>
            <a:off x="475536" y="1268760"/>
            <a:ext cx="8229600" cy="5589240"/>
          </a:xfrm>
        </p:spPr>
        <p:txBody>
          <a:bodyPr/>
          <a:lstStyle/>
          <a:p>
            <a:pPr marL="0" lvl="0" indent="0" fontAlgn="auto">
              <a:spcAft>
                <a:spcPts val="0"/>
              </a:spcAft>
              <a:buClrTx/>
              <a:buSzTx/>
              <a:buNone/>
            </a:pPr>
            <a:r>
              <a:rPr lang="en-GB" b="1" dirty="0" smtClean="0">
                <a:solidFill>
                  <a:prstClr val="black"/>
                </a:solidFill>
                <a:latin typeface="Calibri"/>
              </a:rPr>
              <a:t>OBJECTIVES</a:t>
            </a:r>
            <a:r>
              <a:rPr lang="en-GB" b="1" dirty="0">
                <a:solidFill>
                  <a:prstClr val="black"/>
                </a:solidFill>
                <a:latin typeface="Calibri"/>
              </a:rPr>
              <a:t>: </a:t>
            </a:r>
          </a:p>
          <a:p>
            <a:pPr marL="342900" lvl="0" indent="-342900" fontAlgn="auto">
              <a:spcAft>
                <a:spcPts val="0"/>
              </a:spcAft>
              <a:buClrTx/>
              <a:buSzTx/>
              <a:buFont typeface="Arial" pitchFamily="34" charset="0"/>
              <a:buChar char="•"/>
            </a:pPr>
            <a:r>
              <a:rPr lang="en-GB" dirty="0">
                <a:solidFill>
                  <a:prstClr val="black"/>
                </a:solidFill>
                <a:latin typeface="Calibri"/>
              </a:rPr>
              <a:t>To promote knowledge and experience sharing, skills development and coaching of women in various aspects related to water and sanitation.</a:t>
            </a:r>
          </a:p>
          <a:p>
            <a:pPr marL="342900" lvl="0" indent="-342900" fontAlgn="auto">
              <a:spcAft>
                <a:spcPts val="0"/>
              </a:spcAft>
              <a:buClrTx/>
              <a:buSzTx/>
              <a:buFont typeface="Arial" pitchFamily="34" charset="0"/>
              <a:buChar char="•"/>
            </a:pPr>
            <a:r>
              <a:rPr lang="en-GB" dirty="0">
                <a:solidFill>
                  <a:prstClr val="black"/>
                </a:solidFill>
                <a:latin typeface="Calibri"/>
              </a:rPr>
              <a:t>To provide a platform of mentorship for the young water professionals and girls in Schools and Water Sanitation Clubs (SWAS Clubs)</a:t>
            </a:r>
          </a:p>
          <a:p>
            <a:pPr marL="342900" lvl="0" indent="-342900" fontAlgn="auto">
              <a:spcAft>
                <a:spcPts val="0"/>
              </a:spcAft>
              <a:buClrTx/>
              <a:buSzTx/>
              <a:buFont typeface="Arial" pitchFamily="34" charset="0"/>
              <a:buChar char="•"/>
            </a:pPr>
            <a:r>
              <a:rPr lang="en-GB" dirty="0">
                <a:solidFill>
                  <a:prstClr val="black"/>
                </a:solidFill>
                <a:latin typeface="Calibri"/>
              </a:rPr>
              <a:t>To promote and contribute to national and international initiatives of water and sanitation on matters of mutual interest and enhance collaboration and networking among members.</a:t>
            </a:r>
          </a:p>
          <a:p>
            <a:pPr marL="342900" lvl="0" indent="-342900" fontAlgn="auto">
              <a:spcAft>
                <a:spcPts val="0"/>
              </a:spcAft>
              <a:buClrTx/>
              <a:buSzTx/>
              <a:buFont typeface="Arial" pitchFamily="34" charset="0"/>
              <a:buChar char="•"/>
            </a:pPr>
            <a:r>
              <a:rPr lang="en-GB" dirty="0">
                <a:solidFill>
                  <a:prstClr val="black"/>
                </a:solidFill>
                <a:latin typeface="Calibri"/>
              </a:rPr>
              <a:t>To raise the profile of women in the management of water and sanitation.</a:t>
            </a:r>
          </a:p>
          <a:p>
            <a:pPr marL="342900" lvl="0" indent="-342900" fontAlgn="auto">
              <a:spcAft>
                <a:spcPts val="0"/>
              </a:spcAft>
              <a:buClrTx/>
              <a:buSzTx/>
              <a:buFont typeface="Arial" pitchFamily="34" charset="0"/>
              <a:buChar char="•"/>
            </a:pPr>
            <a:r>
              <a:rPr lang="en-GB" dirty="0">
                <a:solidFill>
                  <a:prstClr val="black"/>
                </a:solidFill>
                <a:latin typeface="Calibri"/>
              </a:rPr>
              <a:t>To contribute to meaningful shifts in policy.</a:t>
            </a:r>
          </a:p>
          <a:p>
            <a:pPr marL="0" indent="0">
              <a:buNone/>
            </a:pPr>
            <a:endParaRPr lang="en-US" dirty="0"/>
          </a:p>
        </p:txBody>
      </p:sp>
    </p:spTree>
    <p:extLst>
      <p:ext uri="{BB962C8B-B14F-4D97-AF65-F5344CB8AC3E}">
        <p14:creationId xmlns:p14="http://schemas.microsoft.com/office/powerpoint/2010/main" val="426895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2" y="362744"/>
            <a:ext cx="8229600" cy="762000"/>
          </a:xfrm>
        </p:spPr>
        <p:txBody>
          <a:bodyPr>
            <a:noAutofit/>
          </a:bodyPr>
          <a:lstStyle/>
          <a:p>
            <a:r>
              <a:rPr lang="en-GB" sz="2800" dirty="0" smtClean="0">
                <a:latin typeface="Calibri" panose="020F0502020204030204" pitchFamily="34" charset="0"/>
              </a:rPr>
              <a:t>ACTION PLAN 2017/2018</a:t>
            </a:r>
            <a:endParaRPr lang="en-GB" sz="2800" dirty="0">
              <a:latin typeface="Calibri" panose="020F0502020204030204" pitchFamily="34" charset="0"/>
            </a:endParaRPr>
          </a:p>
        </p:txBody>
      </p:sp>
      <p:sp>
        <p:nvSpPr>
          <p:cNvPr id="3" name="Content Placeholder 2"/>
          <p:cNvSpPr>
            <a:spLocks noGrp="1"/>
          </p:cNvSpPr>
          <p:nvPr>
            <p:ph idx="1"/>
          </p:nvPr>
        </p:nvSpPr>
        <p:spPr/>
        <p:txBody>
          <a:bodyPr/>
          <a:lstStyle/>
          <a:p>
            <a:r>
              <a:rPr lang="en-GB" dirty="0"/>
              <a:t> </a:t>
            </a:r>
            <a:endParaRPr lang="en-GB" dirty="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805021696"/>
              </p:ext>
            </p:extLst>
          </p:nvPr>
        </p:nvGraphicFramePr>
        <p:xfrm>
          <a:off x="457200" y="1124744"/>
          <a:ext cx="7715202" cy="6313306"/>
        </p:xfrm>
        <a:graphic>
          <a:graphicData uri="http://schemas.openxmlformats.org/drawingml/2006/table">
            <a:tbl>
              <a:tblPr firstRow="1" bandRow="1">
                <a:tableStyleId>{5C22544A-7EE6-4342-B048-85BDC9FD1C3A}</a:tableStyleId>
              </a:tblPr>
              <a:tblGrid>
                <a:gridCol w="2818656"/>
                <a:gridCol w="3600400"/>
                <a:gridCol w="1296146"/>
              </a:tblGrid>
              <a:tr h="613245">
                <a:tc>
                  <a:txBody>
                    <a:bodyPr/>
                    <a:lstStyle/>
                    <a:p>
                      <a:r>
                        <a:rPr lang="en-US" dirty="0" smtClean="0"/>
                        <a:t>DELIVERABLE</a:t>
                      </a:r>
                      <a:endParaRPr lang="en-US" dirty="0"/>
                    </a:p>
                  </a:txBody>
                  <a:tcPr/>
                </a:tc>
                <a:tc>
                  <a:txBody>
                    <a:bodyPr/>
                    <a:lstStyle/>
                    <a:p>
                      <a:r>
                        <a:rPr lang="en-US" dirty="0" smtClean="0"/>
                        <a:t>ACTIVITIES</a:t>
                      </a:r>
                      <a:endParaRPr lang="en-US" dirty="0"/>
                    </a:p>
                  </a:txBody>
                  <a:tcPr/>
                </a:tc>
                <a:tc>
                  <a:txBody>
                    <a:bodyPr/>
                    <a:lstStyle/>
                    <a:p>
                      <a:r>
                        <a:rPr lang="en-US" dirty="0" smtClean="0"/>
                        <a:t>BY WHEN</a:t>
                      </a:r>
                      <a:endParaRPr lang="en-US" dirty="0"/>
                    </a:p>
                  </a:txBody>
                  <a:tcPr/>
                </a:tc>
              </a:tr>
              <a:tr h="2042620">
                <a:tc>
                  <a:txBody>
                    <a:bodyPr/>
                    <a:lstStyle/>
                    <a:p>
                      <a:pPr marL="342900" indent="-342900">
                        <a:buFont typeface="+mj-lt"/>
                        <a:buAutoNum type="arabicPeriod"/>
                      </a:pPr>
                      <a:r>
                        <a:rPr lang="en-US" dirty="0" smtClean="0"/>
                        <a:t>Establish</a:t>
                      </a:r>
                      <a:r>
                        <a:rPr lang="en-US" baseline="0" dirty="0" smtClean="0"/>
                        <a:t> the network</a:t>
                      </a:r>
                      <a:endParaRPr lang="en-US" dirty="0"/>
                    </a:p>
                  </a:txBody>
                  <a:tcPr/>
                </a:tc>
                <a:tc>
                  <a:txBody>
                    <a:bodyPr/>
                    <a:lstStyle/>
                    <a:p>
                      <a:pPr marL="285750" indent="-285750">
                        <a:buFont typeface="Arial" panose="020B0604020202020204" pitchFamily="34" charset="0"/>
                        <a:buChar char="•"/>
                      </a:pPr>
                      <a:r>
                        <a:rPr lang="en-US" dirty="0" smtClean="0"/>
                        <a:t>Prepare</a:t>
                      </a:r>
                      <a:r>
                        <a:rPr lang="en-US" baseline="0" dirty="0" smtClean="0"/>
                        <a:t> all necessary approvals and documents</a:t>
                      </a:r>
                    </a:p>
                    <a:p>
                      <a:pPr marL="285750" indent="-285750">
                        <a:buFont typeface="Arial" panose="020B0604020202020204" pitchFamily="34" charset="0"/>
                        <a:buChar char="•"/>
                      </a:pPr>
                      <a:r>
                        <a:rPr lang="en-US" baseline="0" dirty="0" smtClean="0"/>
                        <a:t>Finalize Constitution</a:t>
                      </a:r>
                    </a:p>
                    <a:p>
                      <a:pPr marL="285750" indent="-285750">
                        <a:buFont typeface="Arial" panose="020B0604020202020204" pitchFamily="34" charset="0"/>
                        <a:buChar char="•"/>
                      </a:pPr>
                      <a:r>
                        <a:rPr lang="en-US" baseline="0" dirty="0" smtClean="0"/>
                        <a:t>Appoint committee</a:t>
                      </a:r>
                    </a:p>
                    <a:p>
                      <a:pPr marL="285750" indent="-285750">
                        <a:buFont typeface="Arial" panose="020B0604020202020204" pitchFamily="34" charset="0"/>
                        <a:buChar char="•"/>
                      </a:pPr>
                      <a:r>
                        <a:rPr lang="en-US" baseline="0" dirty="0" smtClean="0"/>
                        <a:t>Design brand material (Logo)</a:t>
                      </a:r>
                    </a:p>
                    <a:p>
                      <a:pPr marL="285750" indent="-285750">
                        <a:buFont typeface="Arial" panose="020B0604020202020204" pitchFamily="34" charset="0"/>
                        <a:buChar char="•"/>
                      </a:pPr>
                      <a:r>
                        <a:rPr lang="en-US" baseline="0" dirty="0" smtClean="0"/>
                        <a:t>Officially launch the network</a:t>
                      </a:r>
                      <a:endParaRPr lang="en-US" dirty="0"/>
                    </a:p>
                  </a:txBody>
                  <a:tcPr/>
                </a:tc>
                <a:tc>
                  <a:txBody>
                    <a:bodyPr/>
                    <a:lstStyle/>
                    <a:p>
                      <a:r>
                        <a:rPr lang="en-US" dirty="0" smtClean="0"/>
                        <a:t>January,</a:t>
                      </a:r>
                      <a:r>
                        <a:rPr lang="en-US" baseline="0" dirty="0" smtClean="0"/>
                        <a:t> 2018</a:t>
                      </a:r>
                      <a:endParaRPr lang="en-US" dirty="0"/>
                    </a:p>
                  </a:txBody>
                  <a:tcPr/>
                </a:tc>
              </a:tr>
              <a:tr h="1227595">
                <a:tc>
                  <a:txBody>
                    <a:bodyPr/>
                    <a:lstStyle/>
                    <a:p>
                      <a:r>
                        <a:rPr lang="en-US" dirty="0" smtClean="0"/>
                        <a:t>2. Call for Membership</a:t>
                      </a:r>
                      <a:endParaRPr lang="en-US" dirty="0"/>
                    </a:p>
                  </a:txBody>
                  <a:tcPr/>
                </a:tc>
                <a:tc>
                  <a:txBody>
                    <a:bodyPr/>
                    <a:lstStyle/>
                    <a:p>
                      <a:pPr marL="285750" indent="-285750">
                        <a:buFont typeface="Arial" panose="020B0604020202020204" pitchFamily="34" charset="0"/>
                        <a:buChar char="•"/>
                      </a:pPr>
                      <a:r>
                        <a:rPr lang="en-US" dirty="0" smtClean="0"/>
                        <a:t>Design membership form</a:t>
                      </a:r>
                    </a:p>
                    <a:p>
                      <a:pPr marL="285750" indent="-285750">
                        <a:buFont typeface="Arial" panose="020B0604020202020204" pitchFamily="34" charset="0"/>
                        <a:buChar char="•"/>
                      </a:pPr>
                      <a:r>
                        <a:rPr lang="en-US" dirty="0" smtClean="0"/>
                        <a:t>Carry out sensitization to grow membership</a:t>
                      </a:r>
                      <a:endParaRPr lang="en-US" dirty="0"/>
                    </a:p>
                  </a:txBody>
                  <a:tcPr/>
                </a:tc>
                <a:tc>
                  <a:txBody>
                    <a:bodyPr/>
                    <a:lstStyle/>
                    <a:p>
                      <a:r>
                        <a:rPr lang="en-US" dirty="0" smtClean="0"/>
                        <a:t>January, 2018</a:t>
                      </a:r>
                      <a:endParaRPr lang="en-US" dirty="0"/>
                    </a:p>
                  </a:txBody>
                  <a:tcPr/>
                </a:tc>
              </a:tr>
              <a:tr h="944304">
                <a:tc>
                  <a:txBody>
                    <a:bodyPr/>
                    <a:lstStyle/>
                    <a:p>
                      <a:r>
                        <a:rPr lang="en-US" dirty="0" smtClean="0"/>
                        <a:t>3. Continuous Professional Development</a:t>
                      </a:r>
                      <a:endParaRPr lang="en-US" dirty="0"/>
                    </a:p>
                  </a:txBody>
                  <a:tcPr/>
                </a:tc>
                <a:tc>
                  <a:txBody>
                    <a:bodyPr/>
                    <a:lstStyle/>
                    <a:p>
                      <a:pPr marL="285750" indent="-285750">
                        <a:buFont typeface="Arial" panose="020B0604020202020204" pitchFamily="34" charset="0"/>
                        <a:buChar char="•"/>
                      </a:pPr>
                      <a:r>
                        <a:rPr lang="en-US" dirty="0" smtClean="0"/>
                        <a:t>Conduct at least</a:t>
                      </a:r>
                      <a:r>
                        <a:rPr lang="en-US" baseline="0" dirty="0" smtClean="0"/>
                        <a:t> two training and mentorship programs</a:t>
                      </a:r>
                      <a:endParaRPr lang="en-US" dirty="0"/>
                    </a:p>
                  </a:txBody>
                  <a:tcPr/>
                </a:tc>
                <a:tc>
                  <a:txBody>
                    <a:bodyPr/>
                    <a:lstStyle/>
                    <a:p>
                      <a:r>
                        <a:rPr lang="en-US" dirty="0" smtClean="0"/>
                        <a:t>December, 2018</a:t>
                      </a:r>
                      <a:endParaRPr lang="en-US" dirty="0"/>
                    </a:p>
                  </a:txBody>
                  <a:tcPr/>
                </a:tc>
              </a:tr>
              <a:tr h="1485542">
                <a:tc>
                  <a:txBody>
                    <a:bodyPr/>
                    <a:lstStyle/>
                    <a:p>
                      <a:r>
                        <a:rPr lang="en-US" dirty="0" smtClean="0"/>
                        <a:t>4. Community outreach and sensitization</a:t>
                      </a:r>
                      <a:endParaRPr lang="en-US" dirty="0"/>
                    </a:p>
                  </a:txBody>
                  <a:tcPr/>
                </a:tc>
                <a:tc>
                  <a:txBody>
                    <a:bodyPr/>
                    <a:lstStyle/>
                    <a:p>
                      <a:pPr marL="285750" indent="-285750">
                        <a:buFont typeface="Arial" panose="020B0604020202020204" pitchFamily="34" charset="0"/>
                        <a:buChar char="•"/>
                      </a:pPr>
                      <a:r>
                        <a:rPr lang="en-US" dirty="0" smtClean="0"/>
                        <a:t>Carry</a:t>
                      </a:r>
                      <a:r>
                        <a:rPr lang="en-US" baseline="0" dirty="0" smtClean="0"/>
                        <a:t> out </a:t>
                      </a:r>
                      <a:r>
                        <a:rPr lang="en-US" baseline="0" dirty="0" err="1" smtClean="0"/>
                        <a:t>WaSH</a:t>
                      </a:r>
                      <a:r>
                        <a:rPr lang="en-US" baseline="0" dirty="0" smtClean="0"/>
                        <a:t> outreach programs in partnership with SWAS clubs and YWPs</a:t>
                      </a:r>
                      <a:endParaRPr lang="en-US" dirty="0"/>
                    </a:p>
                  </a:txBody>
                  <a:tcPr/>
                </a:tc>
                <a:tc>
                  <a:txBody>
                    <a:bodyPr/>
                    <a:lstStyle/>
                    <a:p>
                      <a:r>
                        <a:rPr lang="en-US" dirty="0" smtClean="0"/>
                        <a:t>Sept, 2018</a:t>
                      </a:r>
                      <a:endParaRPr lang="en-US" dirty="0"/>
                    </a:p>
                  </a:txBody>
                  <a:tcPr/>
                </a:tc>
              </a:tr>
            </a:tbl>
          </a:graphicData>
        </a:graphic>
      </p:graphicFrame>
    </p:spTree>
    <p:extLst>
      <p:ext uri="{BB962C8B-B14F-4D97-AF65-F5344CB8AC3E}">
        <p14:creationId xmlns:p14="http://schemas.microsoft.com/office/powerpoint/2010/main" val="278326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anose="020F0502020204030204" pitchFamily="34" charset="0"/>
              </a:rPr>
              <a:t>Action Plan </a:t>
            </a:r>
            <a:r>
              <a:rPr lang="en-US" sz="3200" dirty="0" err="1" smtClean="0">
                <a:latin typeface="Calibri" panose="020F0502020204030204" pitchFamily="34" charset="0"/>
              </a:rPr>
              <a:t>ctd</a:t>
            </a:r>
            <a:r>
              <a:rPr lang="en-US" sz="3200" dirty="0" smtClean="0">
                <a:latin typeface="Calibri" panose="020F0502020204030204" pitchFamily="34" charset="0"/>
              </a:rPr>
              <a:t>..</a:t>
            </a:r>
            <a:endParaRPr lang="en-US" sz="3200"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1670841"/>
              </p:ext>
            </p:extLst>
          </p:nvPr>
        </p:nvGraphicFramePr>
        <p:xfrm>
          <a:off x="457200" y="1295400"/>
          <a:ext cx="8229600" cy="5857240"/>
        </p:xfrm>
        <a:graphic>
          <a:graphicData uri="http://schemas.openxmlformats.org/drawingml/2006/table">
            <a:tbl>
              <a:tblPr firstRow="1" bandRow="1">
                <a:tableStyleId>{5C22544A-7EE6-4342-B048-85BDC9FD1C3A}</a:tableStyleId>
              </a:tblPr>
              <a:tblGrid>
                <a:gridCol w="2818656"/>
                <a:gridCol w="4032448"/>
                <a:gridCol w="1378496"/>
              </a:tblGrid>
              <a:tr h="370840">
                <a:tc>
                  <a:txBody>
                    <a:bodyPr/>
                    <a:lstStyle/>
                    <a:p>
                      <a:r>
                        <a:rPr lang="en-US" dirty="0" smtClean="0"/>
                        <a:t>DELIVERABLE</a:t>
                      </a:r>
                      <a:endParaRPr lang="en-US" dirty="0"/>
                    </a:p>
                  </a:txBody>
                  <a:tcPr/>
                </a:tc>
                <a:tc>
                  <a:txBody>
                    <a:bodyPr/>
                    <a:lstStyle/>
                    <a:p>
                      <a:r>
                        <a:rPr lang="en-US" dirty="0" smtClean="0"/>
                        <a:t>ACTIVITIES</a:t>
                      </a:r>
                      <a:endParaRPr lang="en-US" dirty="0"/>
                    </a:p>
                  </a:txBody>
                  <a:tcPr/>
                </a:tc>
                <a:tc>
                  <a:txBody>
                    <a:bodyPr/>
                    <a:lstStyle/>
                    <a:p>
                      <a:r>
                        <a:rPr lang="en-US" dirty="0" smtClean="0"/>
                        <a:t>BY WHEN</a:t>
                      </a:r>
                      <a:endParaRPr lang="en-US" dirty="0"/>
                    </a:p>
                  </a:txBody>
                  <a:tcPr/>
                </a:tc>
              </a:tr>
              <a:tr h="370840">
                <a:tc>
                  <a:txBody>
                    <a:bodyPr/>
                    <a:lstStyle/>
                    <a:p>
                      <a:r>
                        <a:rPr lang="en-US" dirty="0" smtClean="0"/>
                        <a:t>5. Capacity Building and training of members</a:t>
                      </a:r>
                      <a:endParaRPr lang="en-US" dirty="0"/>
                    </a:p>
                  </a:txBody>
                  <a:tcPr/>
                </a:tc>
                <a:tc>
                  <a:txBody>
                    <a:bodyPr/>
                    <a:lstStyle/>
                    <a:p>
                      <a:pPr marL="285750" indent="-285750">
                        <a:buFont typeface="Arial" panose="020B0604020202020204" pitchFamily="34" charset="0"/>
                        <a:buChar char="•"/>
                      </a:pPr>
                      <a:r>
                        <a:rPr lang="en-US" dirty="0" smtClean="0"/>
                        <a:t>Organize at least two capacity building workshops every</a:t>
                      </a:r>
                      <a:r>
                        <a:rPr lang="en-US" baseline="0" dirty="0" smtClean="0"/>
                        <a:t> year</a:t>
                      </a:r>
                    </a:p>
                    <a:p>
                      <a:pPr marL="285750" indent="-285750">
                        <a:buFont typeface="Arial" panose="020B0604020202020204" pitchFamily="34" charset="0"/>
                        <a:buChar char="•"/>
                      </a:pPr>
                      <a:r>
                        <a:rPr lang="en-US" baseline="0" dirty="0" smtClean="0"/>
                        <a:t>Organize an annual women's power dialogue to discuss issues of </a:t>
                      </a:r>
                      <a:r>
                        <a:rPr lang="en-US" baseline="0" dirty="0" err="1" smtClean="0"/>
                        <a:t>WaTSAN</a:t>
                      </a:r>
                      <a:endParaRPr lang="en-US" baseline="0" dirty="0" smtClean="0"/>
                    </a:p>
                    <a:p>
                      <a:pPr marL="285750" indent="-285750">
                        <a:buFont typeface="Arial" panose="020B0604020202020204" pitchFamily="34" charset="0"/>
                        <a:buChar char="•"/>
                      </a:pPr>
                      <a:r>
                        <a:rPr lang="en-US" baseline="0" dirty="0" smtClean="0"/>
                        <a:t>Carry out quarterly mentorship programs for the SWAS and YWPs</a:t>
                      </a:r>
                      <a:endParaRPr lang="en-US" dirty="0"/>
                    </a:p>
                  </a:txBody>
                  <a:tcPr/>
                </a:tc>
                <a:tc>
                  <a:txBody>
                    <a:bodyPr/>
                    <a:lstStyle/>
                    <a:p>
                      <a:r>
                        <a:rPr lang="en-US" dirty="0" smtClean="0"/>
                        <a:t>June,</a:t>
                      </a:r>
                      <a:r>
                        <a:rPr lang="en-US" baseline="0" dirty="0" smtClean="0"/>
                        <a:t> 2018</a:t>
                      </a:r>
                    </a:p>
                    <a:p>
                      <a:endParaRPr lang="en-US" baseline="0" dirty="0" smtClean="0"/>
                    </a:p>
                    <a:p>
                      <a:endParaRPr lang="en-US" baseline="0" dirty="0" smtClean="0"/>
                    </a:p>
                    <a:p>
                      <a:endParaRPr lang="en-US" dirty="0" smtClean="0"/>
                    </a:p>
                    <a:p>
                      <a:endParaRPr lang="en-US" dirty="0" smtClean="0"/>
                    </a:p>
                    <a:p>
                      <a:r>
                        <a:rPr lang="en-US" dirty="0" smtClean="0"/>
                        <a:t>Quarterly</a:t>
                      </a:r>
                      <a:endParaRPr lang="en-US" dirty="0"/>
                    </a:p>
                  </a:txBody>
                  <a:tcPr/>
                </a:tc>
              </a:tr>
              <a:tr h="370840">
                <a:tc>
                  <a:txBody>
                    <a:bodyPr/>
                    <a:lstStyle/>
                    <a:p>
                      <a:r>
                        <a:rPr lang="en-US" dirty="0" smtClean="0"/>
                        <a:t>6. Conduct annual members events</a:t>
                      </a:r>
                      <a:endParaRPr lang="en-US" dirty="0"/>
                    </a:p>
                  </a:txBody>
                  <a:tcPr/>
                </a:tc>
                <a:tc>
                  <a:txBody>
                    <a:bodyPr/>
                    <a:lstStyle/>
                    <a:p>
                      <a:pPr marL="285750" indent="-285750">
                        <a:buFont typeface="Arial" panose="020B0604020202020204" pitchFamily="34" charset="0"/>
                        <a:buChar char="•"/>
                      </a:pPr>
                      <a:r>
                        <a:rPr lang="en-US" dirty="0" smtClean="0"/>
                        <a:t>Hold an annual General Meeting</a:t>
                      </a:r>
                    </a:p>
                    <a:p>
                      <a:pPr marL="285750" indent="-285750">
                        <a:buFont typeface="Arial" panose="020B0604020202020204" pitchFamily="34" charset="0"/>
                        <a:buChar char="•"/>
                      </a:pPr>
                      <a:r>
                        <a:rPr lang="en-US" dirty="0" smtClean="0"/>
                        <a:t>Participate and contribute</a:t>
                      </a:r>
                      <a:r>
                        <a:rPr lang="en-US" baseline="0" dirty="0" smtClean="0"/>
                        <a:t> towards the international women's day and World water day celebrations</a:t>
                      </a:r>
                    </a:p>
                    <a:p>
                      <a:pPr marL="285750" indent="-285750">
                        <a:buFont typeface="Arial" panose="020B0604020202020204" pitchFamily="34" charset="0"/>
                        <a:buChar char="•"/>
                      </a:pPr>
                      <a:r>
                        <a:rPr lang="en-US" baseline="0" dirty="0" smtClean="0"/>
                        <a:t>Host an annual women's networking dinner</a:t>
                      </a:r>
                      <a:endParaRPr lang="en-US" dirty="0"/>
                    </a:p>
                  </a:txBody>
                  <a:tcPr/>
                </a:tc>
                <a:tc>
                  <a:txBody>
                    <a:bodyPr/>
                    <a:lstStyle/>
                    <a:p>
                      <a:r>
                        <a:rPr lang="en-US" dirty="0" smtClean="0"/>
                        <a:t>October, 2018</a:t>
                      </a:r>
                      <a:endParaRPr lang="en-US" dirty="0"/>
                    </a:p>
                  </a:txBody>
                  <a:tcPr/>
                </a:tc>
              </a:tr>
              <a:tr h="370840">
                <a:tc>
                  <a:txBody>
                    <a:bodyPr/>
                    <a:lstStyle/>
                    <a:p>
                      <a:r>
                        <a:rPr lang="en-US" dirty="0" smtClean="0"/>
                        <a:t>7. Publish and disseminate</a:t>
                      </a:r>
                      <a:r>
                        <a:rPr lang="en-US" baseline="0" dirty="0" smtClean="0"/>
                        <a:t> W4WaSU literature</a:t>
                      </a:r>
                      <a:endParaRPr lang="en-US" dirty="0"/>
                    </a:p>
                  </a:txBody>
                  <a:tcPr/>
                </a:tc>
                <a:tc>
                  <a:txBody>
                    <a:bodyPr/>
                    <a:lstStyle/>
                    <a:p>
                      <a:pPr marL="285750" indent="-285750">
                        <a:buFont typeface="Arial" panose="020B0604020202020204" pitchFamily="34" charset="0"/>
                        <a:buChar char="•"/>
                      </a:pPr>
                      <a:r>
                        <a:rPr lang="en-US" dirty="0" smtClean="0"/>
                        <a:t>Publish the first W4WaSU magazine</a:t>
                      </a:r>
                    </a:p>
                    <a:p>
                      <a:pPr marL="285750" indent="-285750">
                        <a:buFont typeface="Arial" panose="020B0604020202020204" pitchFamily="34" charset="0"/>
                        <a:buChar char="•"/>
                      </a:pPr>
                      <a:r>
                        <a:rPr lang="en-US" dirty="0" smtClean="0"/>
                        <a:t>Support members to publish in journals</a:t>
                      </a:r>
                      <a:r>
                        <a:rPr lang="en-US" baseline="0" dirty="0" smtClean="0"/>
                        <a:t> and present on local and international fora</a:t>
                      </a:r>
                      <a:endParaRPr lang="en-US" dirty="0" smtClean="0"/>
                    </a:p>
                    <a:p>
                      <a:endParaRPr lang="en-US" dirty="0"/>
                    </a:p>
                  </a:txBody>
                  <a:tcPr/>
                </a:tc>
                <a:tc>
                  <a:txBody>
                    <a:bodyPr/>
                    <a:lstStyle/>
                    <a:p>
                      <a:r>
                        <a:rPr lang="en-US" dirty="0" smtClean="0"/>
                        <a:t>November, 2018</a:t>
                      </a:r>
                      <a:endParaRPr lang="en-US" dirty="0"/>
                    </a:p>
                  </a:txBody>
                  <a:tcPr/>
                </a:tc>
              </a:tr>
            </a:tbl>
          </a:graphicData>
        </a:graphic>
      </p:graphicFrame>
    </p:spTree>
    <p:extLst>
      <p:ext uri="{BB962C8B-B14F-4D97-AF65-F5344CB8AC3E}">
        <p14:creationId xmlns:p14="http://schemas.microsoft.com/office/powerpoint/2010/main" val="27892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034752"/>
          </a:xfrm>
        </p:spPr>
        <p:txBody>
          <a:bodyPr>
            <a:normAutofit/>
          </a:bodyPr>
          <a:lstStyle/>
          <a:p>
            <a:endParaRPr lang="en-US" sz="2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3284984"/>
            <a:ext cx="4788024" cy="3408040"/>
          </a:xfrm>
          <a:prstGeom prst="rect">
            <a:avLst/>
          </a:prstGeom>
        </p:spPr>
      </p:pic>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4377" y="1322646"/>
            <a:ext cx="4887723" cy="3402498"/>
          </a:xfrm>
        </p:spPr>
      </p:pic>
    </p:spTree>
    <p:extLst>
      <p:ext uri="{BB962C8B-B14F-4D97-AF65-F5344CB8AC3E}">
        <p14:creationId xmlns:p14="http://schemas.microsoft.com/office/powerpoint/2010/main" val="41268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92888" cy="1034752"/>
          </a:xfrm>
        </p:spPr>
        <p:txBody>
          <a:bodyPr>
            <a:normAutofit/>
          </a:bodyPr>
          <a:lstStyle/>
          <a:p>
            <a:r>
              <a:rPr lang="en-US" sz="2800" b="1" dirty="0" smtClean="0"/>
              <a:t>Way forward</a:t>
            </a:r>
            <a:endParaRPr lang="en-US" sz="2800" dirty="0"/>
          </a:p>
        </p:txBody>
      </p:sp>
      <p:sp>
        <p:nvSpPr>
          <p:cNvPr id="3" name="Content Placeholder 2"/>
          <p:cNvSpPr>
            <a:spLocks noGrp="1"/>
          </p:cNvSpPr>
          <p:nvPr>
            <p:ph idx="1"/>
          </p:nvPr>
        </p:nvSpPr>
        <p:spPr>
          <a:xfrm>
            <a:off x="2551" y="1295400"/>
            <a:ext cx="4896544" cy="5181600"/>
          </a:xfrm>
        </p:spPr>
        <p:txBody>
          <a:bodyPr/>
          <a:lstStyle/>
          <a:p>
            <a:pPr marL="280988" indent="-280988">
              <a:spcBef>
                <a:spcPts val="1200"/>
              </a:spcBef>
              <a:spcAft>
                <a:spcPts val="600"/>
              </a:spcAft>
              <a:buFont typeface="Wingdings" panose="05000000000000000000" pitchFamily="2" charset="2"/>
              <a:buChar char="v"/>
            </a:pPr>
            <a:endParaRPr lang="en-US" sz="2200" dirty="0" smtClean="0"/>
          </a:p>
          <a:p>
            <a:pPr marL="280988" indent="-280988" algn="just">
              <a:spcBef>
                <a:spcPts val="1200"/>
              </a:spcBef>
              <a:spcAft>
                <a:spcPts val="600"/>
              </a:spcAft>
              <a:buFont typeface="Wingdings" panose="05000000000000000000" pitchFamily="2" charset="2"/>
              <a:buChar char="v"/>
            </a:pPr>
            <a:r>
              <a:rPr lang="en-US" dirty="0" smtClean="0">
                <a:latin typeface="Calibri" panose="020F0502020204030204" pitchFamily="34" charset="0"/>
              </a:rPr>
              <a:t>In order to ensure the network meets its key objectives and reaches out to hundreds of women across the region, there is need to seek for membership within NWSC, government and private sector, </a:t>
            </a:r>
            <a:r>
              <a:rPr lang="en-US" dirty="0" err="1" smtClean="0">
                <a:latin typeface="Calibri" panose="020F0502020204030204" pitchFamily="34" charset="0"/>
              </a:rPr>
              <a:t>WaSH</a:t>
            </a:r>
            <a:r>
              <a:rPr lang="en-US" dirty="0" smtClean="0">
                <a:latin typeface="Calibri" panose="020F0502020204030204" pitchFamily="34" charset="0"/>
              </a:rPr>
              <a:t> sector and friends of Water and Sanitation</a:t>
            </a:r>
          </a:p>
          <a:p>
            <a:pPr marL="280988" indent="-280988">
              <a:spcBef>
                <a:spcPts val="1200"/>
              </a:spcBef>
              <a:spcAft>
                <a:spcPts val="600"/>
              </a:spcAft>
              <a:buFont typeface="Wingdings" panose="05000000000000000000" pitchFamily="2" charset="2"/>
              <a:buChar char="v"/>
            </a:pPr>
            <a:endParaRPr lang="en-US" sz="2200" b="1" dirty="0" smtClean="0"/>
          </a:p>
        </p:txBody>
      </p:sp>
      <p:pic>
        <p:nvPicPr>
          <p:cNvPr id="5" name="Picture 4"/>
          <p:cNvPicPr>
            <a:picLocks noChangeAspect="1"/>
          </p:cNvPicPr>
          <p:nvPr/>
        </p:nvPicPr>
        <p:blipFill>
          <a:blip r:embed="rId2"/>
          <a:stretch>
            <a:fillRect/>
          </a:stretch>
        </p:blipFill>
        <p:spPr>
          <a:xfrm>
            <a:off x="4899095" y="1844824"/>
            <a:ext cx="4072584" cy="3312368"/>
          </a:xfrm>
          <a:prstGeom prst="rect">
            <a:avLst/>
          </a:prstGeom>
        </p:spPr>
      </p:pic>
    </p:spTree>
    <p:extLst>
      <p:ext uri="{BB962C8B-B14F-4D97-AF65-F5344CB8AC3E}">
        <p14:creationId xmlns:p14="http://schemas.microsoft.com/office/powerpoint/2010/main" val="2664756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Clarity</Template>
  <TotalTime>3759</TotalTime>
  <Words>544</Words>
  <Application>Microsoft Office PowerPoint</Application>
  <PresentationFormat>On-screen Show (4:3)</PresentationFormat>
  <Paragraphs>74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Wingdings</vt:lpstr>
      <vt:lpstr>WP IconicSymbolsA</vt:lpstr>
      <vt:lpstr>Clarity</vt:lpstr>
      <vt:lpstr>Women for Water and Sanitation Uganda</vt:lpstr>
      <vt:lpstr> Background</vt:lpstr>
      <vt:lpstr>History of the Association</vt:lpstr>
      <vt:lpstr>     Vision and Mission</vt:lpstr>
      <vt:lpstr>Objectives</vt:lpstr>
      <vt:lpstr>ACTION PLAN 2017/2018</vt:lpstr>
      <vt:lpstr>Action Plan ctd..</vt:lpstr>
      <vt:lpstr>PowerPoint Presentation</vt:lpstr>
      <vt:lpstr>Way forward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NWSC MD VISITS GREATER ENTEBBE</dc:title>
  <dc:creator>Serah</dc:creator>
  <cp:lastModifiedBy>Sheba Bamwine</cp:lastModifiedBy>
  <cp:revision>275</cp:revision>
  <dcterms:created xsi:type="dcterms:W3CDTF">2013-09-05T11:15:53Z</dcterms:created>
  <dcterms:modified xsi:type="dcterms:W3CDTF">2017-11-25T06:15:00Z</dcterms:modified>
</cp:coreProperties>
</file>