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68" r:id="rId2"/>
    <p:sldMasterId id="2147483881" r:id="rId3"/>
  </p:sldMasterIdLst>
  <p:notesMasterIdLst>
    <p:notesMasterId r:id="rId14"/>
  </p:notesMasterIdLst>
  <p:sldIdLst>
    <p:sldId id="256" r:id="rId4"/>
    <p:sldId id="419" r:id="rId5"/>
    <p:sldId id="420" r:id="rId6"/>
    <p:sldId id="421" r:id="rId7"/>
    <p:sldId id="422" r:id="rId8"/>
    <p:sldId id="423" r:id="rId9"/>
    <p:sldId id="424" r:id="rId10"/>
    <p:sldId id="425" r:id="rId11"/>
    <p:sldId id="426" r:id="rId12"/>
    <p:sldId id="427" r:id="rId13"/>
  </p:sldIdLst>
  <p:sldSz cx="9144000" cy="6858000" type="screen4x3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6" autoAdjust="0"/>
    <p:restoredTop sz="94627"/>
  </p:normalViewPr>
  <p:slideViewPr>
    <p:cSldViewPr>
      <p:cViewPr varScale="1">
        <p:scale>
          <a:sx n="88" d="100"/>
          <a:sy n="88" d="100"/>
        </p:scale>
        <p:origin x="9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50382EDA-6A18-4EBB-8FF4-F7D839DA9214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fld id="{F5D6D77C-D7CA-48A6-B630-7B0E99B2CA5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397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12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75A7A4-ACED-4ACE-80E4-F659B32BC5F9}" type="slidenum">
              <a:rPr lang="fr-FR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363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D2B5E-E1B9-4F06-B29A-B3FADD57ED6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23066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Relationship Id="rId3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60F4A-29FB-43D2-B050-88AE1CAB7F26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5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353C35B-913A-423E-8CE4-3CD38374A6BE}" type="slidenum">
              <a:rPr lang="fr-FR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66BB0-87BA-4662-A813-A3910AB14B8A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E1EA93-BF9A-466A-88EC-E30B771C0A9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A1174-DF64-40BF-A8B5-7B4411CE7CD1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5C1BA-7D57-44A5-96AE-8C2D4FA0305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80 w 5184"/>
                  <a:gd name="T3" fmla="*/ 3159 h 3159"/>
                  <a:gd name="T4" fmla="*/ 528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8 w 556"/>
                  <a:gd name="T5" fmla="*/ 3159 h 3159"/>
                  <a:gd name="T6" fmla="*/ 56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fr-FR" sz="1400" b="1">
                <a:solidFill>
                  <a:srgbClr val="FFFFFF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7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7 w 251"/>
                <a:gd name="T7" fmla="*/ 12 h 12"/>
                <a:gd name="T8" fmla="*/ 257 w 251"/>
                <a:gd name="T9" fmla="*/ 0 h 12"/>
                <a:gd name="T10" fmla="*/ 257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1879 w 251"/>
                <a:gd name="T5" fmla="*/ 12 h 12"/>
                <a:gd name="T6" fmla="*/ 1879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93000"/>
                  </a:lnSpc>
                  <a:buClr>
                    <a:srgbClr val="FFFFFF"/>
                  </a:buClr>
                  <a:buSzPct val="100000"/>
                  <a:buFont typeface="Arial" charset="0"/>
                  <a:buNone/>
                  <a:defRPr/>
                </a:pPr>
                <a:endParaRPr lang="fr-FR" sz="1400" b="1">
                  <a:solidFill>
                    <a:srgbClr val="FFFFFF"/>
                  </a:solidFill>
                  <a:latin typeface="Arial" charset="0"/>
                  <a:cs typeface="Arial"/>
                </a:endParaRPr>
              </a:p>
            </p:txBody>
          </p:sp>
        </p:grpSp>
      </p:grpSp>
      <p:sp>
        <p:nvSpPr>
          <p:cNvPr id="101787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Titelmasterformat durch Klicken bearbeiten</a:t>
            </a:r>
          </a:p>
        </p:txBody>
      </p:sp>
      <p:sp>
        <p:nvSpPr>
          <p:cNvPr id="101787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1C384-806B-4815-A710-7714FF6E923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1C208-2622-40B7-9B93-E8C13F97E41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0113" y="1981200"/>
            <a:ext cx="4044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97463" y="1981200"/>
            <a:ext cx="40465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17EA0-5D48-4E17-9E44-D229872821E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C7FF3E-1433-498D-848D-98270A34DF7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7CDA4-CCAC-4213-9C39-0847D9862D8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F4210-49CC-4808-872E-26972282082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837CE-00CB-474F-A07D-05E07AB100B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5C2EE-8843-47F4-B8DA-F55DB58A1E6B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DFBA5-58DF-4CC5-8E0C-6E62F2EA0283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40A7E-DE5B-4989-9154-335B2DAA043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1C1F7-2F67-4542-BDFC-2920D46F437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83425" y="304800"/>
            <a:ext cx="2060575" cy="57912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00113" y="304800"/>
            <a:ext cx="6030912" cy="5791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0CAD2-C13A-4E54-8155-C3334C8D70D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113" y="304800"/>
            <a:ext cx="8243887" cy="14319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00113" y="1981200"/>
            <a:ext cx="404495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97463" y="1981200"/>
            <a:ext cx="4046537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97463" y="4114800"/>
            <a:ext cx="4046537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4E69E7-56D1-44C7-B5A7-08448E8E1B6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80 w 5184"/>
                  <a:gd name="T3" fmla="*/ 3159 h 3159"/>
                  <a:gd name="T4" fmla="*/ 528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8 w 556"/>
                  <a:gd name="T5" fmla="*/ 3159 h 3159"/>
                  <a:gd name="T6" fmla="*/ 56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930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endParaRPr lang="fr-FR" sz="1400" b="1">
                <a:solidFill>
                  <a:srgbClr val="FFFFFF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7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7 w 251"/>
                <a:gd name="T7" fmla="*/ 12 h 12"/>
                <a:gd name="T8" fmla="*/ 257 w 251"/>
                <a:gd name="T9" fmla="*/ 0 h 12"/>
                <a:gd name="T10" fmla="*/ 257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1879 w 251"/>
                <a:gd name="T5" fmla="*/ 12 h 12"/>
                <a:gd name="T6" fmla="*/ 1879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93000"/>
                  </a:lnSpc>
                  <a:buClr>
                    <a:srgbClr val="FFFFFF"/>
                  </a:buClr>
                  <a:buSzPct val="100000"/>
                  <a:buFont typeface="Arial" charset="0"/>
                  <a:buNone/>
                  <a:defRPr/>
                </a:pPr>
                <a:endParaRPr lang="fr-FR" sz="1400" b="1">
                  <a:solidFill>
                    <a:srgbClr val="FFFFFF"/>
                  </a:solidFill>
                  <a:latin typeface="Arial" charset="0"/>
                  <a:cs typeface="Arial"/>
                </a:endParaRPr>
              </a:p>
            </p:txBody>
          </p:sp>
        </p:grpSp>
      </p:grpSp>
      <p:sp>
        <p:nvSpPr>
          <p:cNvPr id="101787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Titelmasterformat durch Klicken bearbeiten</a:t>
            </a:r>
          </a:p>
        </p:txBody>
      </p:sp>
      <p:sp>
        <p:nvSpPr>
          <p:cNvPr id="101787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E5994-20ED-4318-9BD0-03F57108D70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A9A2E-D194-486F-9ED3-2B2F2D37E12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00113" y="1981200"/>
            <a:ext cx="4044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97463" y="1981200"/>
            <a:ext cx="40465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5FD230-B0FB-425D-A59D-5A2FC28263D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1AAA3-0A67-4402-9A9D-55926290A0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7DC27-81C0-4200-AA4C-ADDFDA551B0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3EEB9-6C5A-467B-A845-D44E73323729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EE612616-B0BA-4AF1-B9F0-74728D6E436F}" type="slidenum">
              <a:rPr lang="fr-FR"/>
              <a:pPr/>
              <a:t>‹#›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4AD3E-FD38-4B74-AE72-487F01660D9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E6A3A-C612-452E-A85F-3BCA67B95BC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12109-FA74-4294-9C30-07F653180D0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80DCB-3613-4959-B4A1-93C373BC22F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83425" y="304800"/>
            <a:ext cx="2060575" cy="57912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00113" y="304800"/>
            <a:ext cx="6030912" cy="5791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16759-A3C0-40C3-A058-8242CAAB4F9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113" y="304800"/>
            <a:ext cx="8243887" cy="14319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00113" y="1981200"/>
            <a:ext cx="404495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097463" y="1981200"/>
            <a:ext cx="4046537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097463" y="4114800"/>
            <a:ext cx="4046537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DD390-43FF-4098-8D79-DCFE00C862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D0E93-04C2-4EA9-BFF5-0BCB098D44FE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23EB4-1164-4E83-AEAE-AB6F6413117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F4E8-A8DF-4174-B66E-F208CDEA8CA6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8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823533-87B4-43EA-A2CE-B548D68D4EB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D5D18-BF23-4ED6-9421-A82345211012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4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138DE-07FE-4B85-9DD1-86D2F7A69D2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E642B-C607-4992-A15D-49D5E9DCD479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45449-CAD4-4690-AFC0-FAE3724C717B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54AE9-A058-44C6-91B8-37AA3B89F14C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6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1D24B-D5C5-490E-A50E-B06B9AA95EE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et arrondir un rectangle à un seul coin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iangle rect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D269B-7D83-4D08-9D46-A794BD0426E2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10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7A5A64FD-86A4-4200-A22D-AB08F571699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Espace réservé du titr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9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750287-A3DB-4974-8877-8AE7738498ED}" type="datetimeFigureOut">
              <a:rPr lang="fr-FR"/>
              <a:pPr>
                <a:defRPr/>
              </a:pPr>
              <a:t>30/11/2017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fld id="{0D22754D-1EEB-46C6-A153-BEC00E2B9401}" type="slidenum">
              <a:rPr lang="fr-FR"/>
              <a:pPr/>
              <a:t>‹#›</a:t>
            </a:fld>
            <a:endParaRPr lang="fr-FR"/>
          </a:p>
        </p:txBody>
      </p:sp>
      <p:grpSp>
        <p:nvGrpSpPr>
          <p:cNvPr id="1033" name="Groupe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9" r:id="rId1"/>
    <p:sldLayoutId id="2147484419" r:id="rId2"/>
    <p:sldLayoutId id="2147484450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51" r:id="rId9"/>
    <p:sldLayoutId id="2147484425" r:id="rId10"/>
    <p:sldLayoutId id="214748442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56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80 w 5184"/>
                <a:gd name="T3" fmla="*/ 3159 h 3159"/>
                <a:gd name="T4" fmla="*/ 528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8 w 556"/>
                <a:gd name="T5" fmla="*/ 3159 h 3159"/>
                <a:gd name="T6" fmla="*/ 56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59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0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1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3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684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93000"/>
                  </a:lnSpc>
                  <a:buClr>
                    <a:srgbClr val="FFFFFF"/>
                  </a:buClr>
                  <a:buSzPct val="100000"/>
                  <a:buFont typeface="Arial" charset="0"/>
                  <a:buNone/>
                  <a:defRPr/>
                </a:pPr>
                <a:endParaRPr lang="fr-FR" sz="1400" b="1">
                  <a:solidFill>
                    <a:srgbClr val="FFFFFF"/>
                  </a:solidFill>
                  <a:latin typeface="Arial" charset="0"/>
                  <a:cs typeface="Arial"/>
                </a:endParaRPr>
              </a:p>
            </p:txBody>
          </p:sp>
          <p:sp>
            <p:nvSpPr>
              <p:cNvPr id="2065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879 w 251"/>
                  <a:gd name="T5" fmla="*/ 12 h 12"/>
                  <a:gd name="T6" fmla="*/ 1879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6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7 w 251"/>
                  <a:gd name="T7" fmla="*/ 12 h 12"/>
                  <a:gd name="T8" fmla="*/ 257 w 251"/>
                  <a:gd name="T9" fmla="*/ 0 h 12"/>
                  <a:gd name="T10" fmla="*/ 25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684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93000"/>
                  </a:lnSpc>
                  <a:buClr>
                    <a:srgbClr val="FFFFFF"/>
                  </a:buClr>
                  <a:buSzPct val="100000"/>
                  <a:buFont typeface="Arial" charset="0"/>
                  <a:buNone/>
                  <a:defRPr/>
                </a:pPr>
                <a:endParaRPr lang="fr-FR" sz="1400" b="1">
                  <a:solidFill>
                    <a:srgbClr val="FFFFFF"/>
                  </a:solidFill>
                  <a:latin typeface="Arial" charset="0"/>
                  <a:cs typeface="Arial"/>
                </a:endParaRPr>
              </a:p>
            </p:txBody>
          </p:sp>
        </p:grpSp>
      </p:grpSp>
      <p:sp>
        <p:nvSpPr>
          <p:cNvPr id="205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304800"/>
            <a:ext cx="82438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205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81200"/>
            <a:ext cx="82438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some text</a:t>
            </a:r>
          </a:p>
          <a:p>
            <a:pPr lvl="1"/>
            <a:r>
              <a:rPr lang="en-GB" smtClean="0"/>
              <a:t>some more text</a:t>
            </a:r>
          </a:p>
        </p:txBody>
      </p:sp>
      <p:sp>
        <p:nvSpPr>
          <p:cNvPr id="101684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01950" y="6400800"/>
            <a:ext cx="5292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Tx/>
              <a:buFontTx/>
              <a:buNone/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101685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7738" y="6400800"/>
            <a:ext cx="576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D899B3EF-DB36-4288-84E7-748FDF19B46F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055" name="Picture 19" descr="WBI"/>
          <p:cNvSpPr>
            <a:spLocks noChangeAspect="1" noChangeArrowheads="1"/>
          </p:cNvSpPr>
          <p:nvPr userDrawn="1"/>
        </p:nvSpPr>
        <p:spPr bwMode="auto">
          <a:xfrm>
            <a:off x="28575" y="6481763"/>
            <a:ext cx="25828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2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S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Char char="o"/>
        <a:defRPr sz="1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Times New Roman" pitchFamily="18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3080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80 w 5184"/>
                <a:gd name="T3" fmla="*/ 3159 h 3159"/>
                <a:gd name="T4" fmla="*/ 528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1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8 w 556"/>
                <a:gd name="T5" fmla="*/ 3159 h 3159"/>
                <a:gd name="T6" fmla="*/ 56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82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3083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4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5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81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814 w 4724"/>
                  <a:gd name="T7" fmla="*/ 12 h 12"/>
                  <a:gd name="T8" fmla="*/ 4814 w 4724"/>
                  <a:gd name="T9" fmla="*/ 0 h 12"/>
                  <a:gd name="T10" fmla="*/ 481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7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684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93000"/>
                  </a:lnSpc>
                  <a:buClr>
                    <a:srgbClr val="FFFFFF"/>
                  </a:buClr>
                  <a:buSzPct val="100000"/>
                  <a:buFont typeface="Arial" charset="0"/>
                  <a:buNone/>
                  <a:defRPr/>
                </a:pPr>
                <a:endParaRPr lang="fr-FR" sz="1400" b="1">
                  <a:solidFill>
                    <a:srgbClr val="FFFFFF"/>
                  </a:solidFill>
                  <a:latin typeface="Arial" charset="0"/>
                  <a:cs typeface="Arial"/>
                </a:endParaRPr>
              </a:p>
            </p:txBody>
          </p:sp>
          <p:sp>
            <p:nvSpPr>
              <p:cNvPr id="3089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879 w 251"/>
                  <a:gd name="T5" fmla="*/ 12 h 12"/>
                  <a:gd name="T6" fmla="*/ 1879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0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7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7 w 251"/>
                  <a:gd name="T7" fmla="*/ 12 h 12"/>
                  <a:gd name="T8" fmla="*/ 257 w 251"/>
                  <a:gd name="T9" fmla="*/ 0 h 12"/>
                  <a:gd name="T10" fmla="*/ 257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684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lnSpc>
                    <a:spcPct val="93000"/>
                  </a:lnSpc>
                  <a:buClr>
                    <a:srgbClr val="FFFFFF"/>
                  </a:buClr>
                  <a:buSzPct val="100000"/>
                  <a:buFont typeface="Arial" charset="0"/>
                  <a:buNone/>
                  <a:defRPr/>
                </a:pPr>
                <a:endParaRPr lang="fr-FR" sz="1400" b="1">
                  <a:solidFill>
                    <a:srgbClr val="FFFFFF"/>
                  </a:solidFill>
                  <a:latin typeface="Arial" charset="0"/>
                  <a:cs typeface="Arial"/>
                </a:endParaRPr>
              </a:p>
            </p:txBody>
          </p:sp>
        </p:grpSp>
      </p:grpSp>
      <p:sp>
        <p:nvSpPr>
          <p:cNvPr id="307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304800"/>
            <a:ext cx="82438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981200"/>
            <a:ext cx="82438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some text</a:t>
            </a:r>
          </a:p>
          <a:p>
            <a:pPr lvl="1"/>
            <a:r>
              <a:rPr lang="en-GB" smtClean="0"/>
              <a:t>some more text</a:t>
            </a:r>
          </a:p>
        </p:txBody>
      </p:sp>
      <p:sp>
        <p:nvSpPr>
          <p:cNvPr id="101684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01950" y="6400800"/>
            <a:ext cx="5292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Tx/>
              <a:buFontTx/>
              <a:buNone/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WBI/JVI Workshop, Vienna, 3/07 --- Session A1  -- Enabling Conditions </a:t>
            </a:r>
          </a:p>
        </p:txBody>
      </p:sp>
      <p:sp>
        <p:nvSpPr>
          <p:cNvPr id="101685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67738" y="6400800"/>
            <a:ext cx="576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9F2CE00E-9477-4F92-B82D-B423588EB7B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079" name="Picture 19" descr="WBI"/>
          <p:cNvSpPr>
            <a:spLocks noChangeAspect="1" noChangeArrowheads="1"/>
          </p:cNvSpPr>
          <p:nvPr userDrawn="1"/>
        </p:nvSpPr>
        <p:spPr bwMode="auto">
          <a:xfrm>
            <a:off x="28575" y="6481763"/>
            <a:ext cx="2582863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3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Char char="S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4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Char char="o"/>
        <a:defRPr sz="1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Times New Roman" pitchFamily="18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Times New Roman" pitchFamily="18" charset="0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ous-titre 2"/>
          <p:cNvSpPr txBox="1">
            <a:spLocks/>
          </p:cNvSpPr>
          <p:nvPr/>
        </p:nvSpPr>
        <p:spPr bwMode="auto">
          <a:xfrm>
            <a:off x="827584" y="4653136"/>
            <a:ext cx="7848774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 anchor="ctr"/>
          <a:lstStyle/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fr-FR" sz="3600" b="1" dirty="0">
                <a:solidFill>
                  <a:schemeClr val="tx2"/>
                </a:solidFill>
              </a:rPr>
              <a:t>SPECIALIZED COMMISSION IV – </a:t>
            </a:r>
            <a:r>
              <a:rPr lang="fr-FR" sz="3600" b="1" dirty="0" smtClean="0">
                <a:solidFill>
                  <a:schemeClr val="tx2"/>
                </a:solidFill>
              </a:rPr>
              <a:t>STRATEGIC</a:t>
            </a:r>
            <a:endParaRPr lang="fr-FR" sz="3600" b="1" dirty="0">
              <a:solidFill>
                <a:schemeClr val="tx2"/>
              </a:solidFill>
            </a:endParaRPr>
          </a:p>
        </p:txBody>
      </p:sp>
      <p:pic>
        <p:nvPicPr>
          <p:cNvPr id="10244" name="Image 1" descr="LOGO DEF 2. AfWA - AAE   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90488"/>
            <a:ext cx="1766887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Sous-titre 2"/>
          <p:cNvSpPr txBox="1">
            <a:spLocks/>
          </p:cNvSpPr>
          <p:nvPr/>
        </p:nvSpPr>
        <p:spPr bwMode="auto">
          <a:xfrm>
            <a:off x="1691680" y="941406"/>
            <a:ext cx="66246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"/>
          <a:lstStyle/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fr-FR" sz="2800" b="1" dirty="0"/>
              <a:t>AFRICAN WATER ASSOCIATION </a:t>
            </a:r>
            <a:endParaRPr lang="fr-FR" sz="2800" b="1" dirty="0" smtClean="0"/>
          </a:p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fr-FR" sz="2800" b="1" dirty="0" smtClean="0"/>
              <a:t>(AfWA)</a:t>
            </a:r>
            <a:endParaRPr lang="fr-FR" sz="2800" b="1" dirty="0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-835" y="2633054"/>
            <a:ext cx="9144000" cy="157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600" dirty="0" err="1" smtClean="0"/>
              <a:t>AfWA</a:t>
            </a:r>
            <a:r>
              <a:rPr lang="en-US" sz="6600" dirty="0" smtClean="0"/>
              <a:t> STC REPORT</a:t>
            </a:r>
            <a:br>
              <a:rPr lang="en-US" sz="6600" dirty="0" smtClean="0"/>
            </a:br>
            <a:r>
              <a:rPr lang="en-US" sz="4000" dirty="0" smtClean="0"/>
              <a:t>Bamako Nov 2017</a:t>
            </a:r>
            <a:endParaRPr lang="fr-FR" sz="4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421556"/>
          </a:xfrm>
        </p:spPr>
        <p:txBody>
          <a:bodyPr/>
          <a:lstStyle/>
          <a:p>
            <a:r>
              <a:rPr lang="en-GB" sz="2250" b="1" dirty="0">
                <a:solidFill>
                  <a:srgbClr val="0070C0"/>
                </a:solidFill>
              </a:rPr>
              <a:t>FEUILLE DE ROUTE DU CONGRES DE L’AAE 2018 DE BAMAKO … (3)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-24737" y="0"/>
          <a:ext cx="9168736" cy="6883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877"/>
                <a:gridCol w="1797118"/>
                <a:gridCol w="4458431"/>
                <a:gridCol w="1337823"/>
                <a:gridCol w="1082487"/>
              </a:tblGrid>
              <a:tr h="697217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#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6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ACTIVITE</a:t>
                      </a:r>
                      <a:r>
                        <a:rPr lang="fr-FR" sz="1600" b="1" kern="1200" baseline="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DU </a:t>
                      </a:r>
                      <a:r>
                        <a:rPr lang="fr-FR" sz="16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CONGRES </a:t>
                      </a:r>
                      <a:endParaRPr lang="fr-FR" sz="1600" noProof="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6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ETAPES</a:t>
                      </a:r>
                      <a:endParaRPr lang="fr-FR" sz="1600" noProof="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DATE</a:t>
                      </a:r>
                      <a:r>
                        <a:rPr lang="en-GB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LIMITE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RESPONSABLE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952346">
                <a:tc rowSpan="3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14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Gestion des évènements, Marketing et Sponsoring </a:t>
                      </a:r>
                      <a:endParaRPr lang="fr-F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Sélection du</a:t>
                      </a:r>
                      <a:r>
                        <a:rPr lang="fr-FR" sz="16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prestataire de 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 et signature du contrat pour la gestion 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 évènements,  le Marketing et le</a:t>
                      </a:r>
                      <a:endParaRPr lang="fr-FR" sz="16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baseline="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17</a:t>
                      </a:r>
                      <a:endParaRPr lang="fr-F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603981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 Marketing et Gestion de l’évènement</a:t>
                      </a:r>
                      <a:endParaRPr lang="fr-FR" sz="16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Déc.</a:t>
                      </a:r>
                      <a:r>
                        <a:rPr lang="fr-FR" sz="16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LOC/DE</a:t>
                      </a:r>
                      <a:endParaRPr lang="en-GB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</a:tr>
              <a:tr h="634898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Diffusion des paquets</a:t>
                      </a:r>
                      <a:endParaRPr lang="fr-FR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Mars.</a:t>
                      </a:r>
                      <a:r>
                        <a:rPr lang="fr-FR" sz="16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LOC/DE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64115">
                <a:tc rowSpan="7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15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7">
                  <a:txBody>
                    <a:bodyPr/>
                    <a:lstStyle/>
                    <a:p>
                      <a:r>
                        <a:rPr lang="fr-FR" sz="1600" dirty="0" smtClean="0">
                          <a:latin typeface="+mj-lt"/>
                        </a:rPr>
                        <a:t>Communications</a:t>
                      </a:r>
                      <a:r>
                        <a:rPr lang="fr-FR" sz="1600" baseline="0" dirty="0" smtClean="0">
                          <a:latin typeface="+mj-lt"/>
                        </a:rPr>
                        <a:t> </a:t>
                      </a:r>
                      <a:r>
                        <a:rPr lang="fr-FR" sz="1600" dirty="0" smtClean="0">
                          <a:latin typeface="+mj-lt"/>
                        </a:rPr>
                        <a:t>et rapports</a:t>
                      </a:r>
                      <a:r>
                        <a:rPr lang="fr-FR" sz="1600" baseline="0" dirty="0" smtClean="0">
                          <a:latin typeface="+mj-lt"/>
                        </a:rPr>
                        <a:t> du Congrès</a:t>
                      </a:r>
                      <a:endParaRPr lang="fr-FR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kumimoji="0"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Recrutement des rapporteurs</a:t>
                      </a:r>
                      <a:r>
                        <a:rPr kumimoji="0" lang="fr-FR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congrès</a:t>
                      </a:r>
                      <a:endParaRPr kumimoji="0" lang="fr-FR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10 Déc.</a:t>
                      </a:r>
                      <a:r>
                        <a:rPr lang="fr-FR" sz="1600" baseline="0" dirty="0" smtClean="0"/>
                        <a:t> 17</a:t>
                      </a:r>
                      <a:endParaRPr lang="fr-FR" sz="1600" dirty="0"/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DE/PC/ LOC</a:t>
                      </a:r>
                      <a:endParaRPr lang="fr-FR" sz="1600" dirty="0"/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46411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kumimoji="0"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Publication</a:t>
                      </a:r>
                      <a:r>
                        <a:rPr kumimoji="0" lang="fr-FR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 actes du congrès</a:t>
                      </a:r>
                      <a:endParaRPr kumimoji="0" lang="fr-FR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Mars 18</a:t>
                      </a:r>
                      <a:endParaRPr lang="fr-FR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PC</a:t>
                      </a:r>
                      <a:endParaRPr lang="fr-FR" sz="1600" dirty="0"/>
                    </a:p>
                  </a:txBody>
                  <a:tcPr marL="68580" marR="68580" marT="34290" marB="34290" anchor="ctr"/>
                </a:tc>
              </a:tr>
              <a:tr h="63489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Elaboration</a:t>
                      </a:r>
                      <a:r>
                        <a:rPr lang="fr-FR" sz="1600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publication du rapport technique et scientifique du congrès</a:t>
                      </a:r>
                      <a:endParaRPr lang="fr-F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latin typeface="+mj-lt"/>
                        </a:rPr>
                        <a:t>Apr</a:t>
                      </a:r>
                      <a:r>
                        <a:rPr lang="fr-FR" sz="1600" dirty="0" smtClean="0">
                          <a:latin typeface="+mj-lt"/>
                        </a:rPr>
                        <a:t> 18</a:t>
                      </a:r>
                      <a:endParaRPr lang="fr-FR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DE/LOC/DC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568317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r-FR" sz="18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Soumission du rapport financier au comité finance et au CST. </a:t>
                      </a:r>
                      <a:endParaRPr lang="fr-F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latin typeface="+mj-lt"/>
                        </a:rPr>
                        <a:t>Apr</a:t>
                      </a:r>
                      <a:r>
                        <a:rPr lang="fr-FR" sz="1600" dirty="0" smtClean="0">
                          <a:latin typeface="+mj-lt"/>
                        </a:rPr>
                        <a:t> 18</a:t>
                      </a:r>
                      <a:endParaRPr lang="fr-FR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DE/LOC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5683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Validation </a:t>
                      </a:r>
                      <a:r>
                        <a:rPr kumimoji="0"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rapport financier par le comité de direction de l’ AAE.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600" dirty="0" err="1" smtClean="0">
                          <a:latin typeface="+mj-lt"/>
                        </a:rPr>
                        <a:t>Jul</a:t>
                      </a:r>
                      <a:r>
                        <a:rPr lang="fr-FR" sz="1600" dirty="0" smtClean="0">
                          <a:latin typeface="+mj-lt"/>
                        </a:rPr>
                        <a:t> 18</a:t>
                      </a:r>
                      <a:endParaRPr lang="fr-FR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DE/LOC/DC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5683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kumimoji="0"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Transfert de</a:t>
                      </a:r>
                      <a:r>
                        <a:rPr kumimoji="0" lang="fr-FR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bénéfices du congrès à l’ AAE</a:t>
                      </a:r>
                      <a:endParaRPr kumimoji="0" lang="fr-FR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latin typeface="+mj-lt"/>
                        </a:rPr>
                        <a:t>Aout 18</a:t>
                      </a:r>
                      <a:endParaRPr lang="fr-FR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smtClean="0">
                          <a:latin typeface="+mj-lt"/>
                        </a:rPr>
                        <a:t>LOC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634898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r-FR" sz="18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Mise en ligne des</a:t>
                      </a:r>
                      <a:r>
                        <a:rPr kumimoji="0" lang="fr-FR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communications du congrès</a:t>
                      </a:r>
                      <a:endParaRPr kumimoji="0" lang="fr-FR" sz="16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Avril 18</a:t>
                      </a:r>
                      <a:endParaRPr lang="fr-FR" sz="16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PC</a:t>
                      </a:r>
                      <a:endParaRPr lang="fr-FR" sz="16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27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4400" b="1" dirty="0" smtClean="0">
                <a:solidFill>
                  <a:srgbClr val="FF0000"/>
                </a:solidFill>
              </a:rPr>
              <a:t>COMMITTEE MEMBERSHIP</a:t>
            </a:r>
            <a:endParaRPr lang="fr-FR" sz="44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b="1" dirty="0" smtClean="0"/>
              <a:t>Chairman: Olivier </a:t>
            </a:r>
            <a:r>
              <a:rPr lang="fr-FR" sz="3200" b="1" dirty="0" err="1" smtClean="0"/>
              <a:t>Gosso</a:t>
            </a:r>
            <a:endParaRPr lang="fr-FR" sz="3200" b="1" dirty="0" smtClean="0"/>
          </a:p>
          <a:p>
            <a:pPr marL="0" indent="0">
              <a:buNone/>
            </a:pPr>
            <a:endParaRPr lang="fr-FR" sz="3200" b="1" dirty="0" smtClean="0"/>
          </a:p>
          <a:p>
            <a:r>
              <a:rPr lang="fr-FR" sz="3200" b="1" dirty="0" smtClean="0"/>
              <a:t>Meeting Rapporteur 1: </a:t>
            </a:r>
            <a:r>
              <a:rPr lang="fr-FR" sz="3200" b="1" dirty="0" err="1" smtClean="0"/>
              <a:t>Mahmood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Lutaaya</a:t>
            </a:r>
            <a:endParaRPr lang="fr-FR" sz="3200" b="1" dirty="0" smtClean="0"/>
          </a:p>
          <a:p>
            <a:pPr marL="0" indent="0">
              <a:buNone/>
            </a:pPr>
            <a:endParaRPr lang="fr-FR" sz="3200" b="1" dirty="0" smtClean="0"/>
          </a:p>
          <a:p>
            <a:r>
              <a:rPr lang="fr-FR" sz="3200" b="1" dirty="0" smtClean="0"/>
              <a:t>Meeting Rapporteur 2: </a:t>
            </a:r>
            <a:r>
              <a:rPr lang="fr-FR" sz="3200" b="1" dirty="0" err="1" smtClean="0"/>
              <a:t>Simeon</a:t>
            </a:r>
            <a:r>
              <a:rPr lang="fr-FR" sz="3200" b="1" dirty="0" smtClean="0"/>
              <a:t> </a:t>
            </a:r>
            <a:r>
              <a:rPr lang="fr-FR" sz="3200" b="1" dirty="0" err="1" smtClean="0"/>
              <a:t>Kenfack</a:t>
            </a:r>
            <a:endParaRPr lang="fr-FR" sz="3200" b="1" dirty="0" smtClean="0"/>
          </a:p>
          <a:p>
            <a:pPr marL="0" indent="0">
              <a:buNone/>
            </a:pPr>
            <a:endParaRPr lang="fr-FR" sz="3200" dirty="0" smtClean="0"/>
          </a:p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fr-FR" sz="3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NewRoman"/>
              </a:rPr>
              <a:t> </a:t>
            </a:r>
            <a:endParaRPr lang="fr-FR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580433"/>
            <a:ext cx="7786742" cy="648072"/>
          </a:xfrm>
        </p:spPr>
        <p:txBody>
          <a:bodyPr>
            <a:normAutofit fontScale="90000"/>
          </a:bodyPr>
          <a:lstStyle/>
          <a:p>
            <a:r>
              <a:rPr lang="fr-FR" sz="4400" b="1" dirty="0" smtClean="0">
                <a:solidFill>
                  <a:srgbClr val="FF0000"/>
                </a:solidFill>
              </a:rPr>
              <a:t>SUMMARY OF AGENDA ITEMS</a:t>
            </a:r>
            <a:endParaRPr lang="fr-FR" sz="4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1791" y="1124743"/>
            <a:ext cx="8858312" cy="56376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8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tx2"/>
                </a:solidFill>
              </a:rPr>
              <a:t>SPECIALIZED COMMISSION IV – STRATEGIC</a:t>
            </a:r>
          </a:p>
          <a:p>
            <a:pPr marL="571500" indent="-571500">
              <a:spcAft>
                <a:spcPts val="600"/>
              </a:spcAft>
              <a:buFont typeface="+mj-lt"/>
              <a:buAutoNum type="romanUcPeriod"/>
            </a:pPr>
            <a:r>
              <a:rPr lang="fr-FR" sz="2800" dirty="0" err="1">
                <a:solidFill>
                  <a:srgbClr val="C00000"/>
                </a:solidFill>
              </a:rPr>
              <a:t>Review</a:t>
            </a:r>
            <a:r>
              <a:rPr lang="fr-FR" sz="2800" dirty="0">
                <a:solidFill>
                  <a:srgbClr val="C00000"/>
                </a:solidFill>
              </a:rPr>
              <a:t> of </a:t>
            </a:r>
            <a:r>
              <a:rPr lang="fr-FR" sz="2800" dirty="0" smtClean="0">
                <a:solidFill>
                  <a:srgbClr val="C00000"/>
                </a:solidFill>
              </a:rPr>
              <a:t>the Strategic Plan (2018-2022)</a:t>
            </a:r>
            <a:endParaRPr lang="fr-FR" dirty="0" smtClean="0">
              <a:solidFill>
                <a:srgbClr val="C00000"/>
              </a:solidFill>
            </a:endParaRPr>
          </a:p>
          <a:p>
            <a:pPr marL="571500" indent="-571500">
              <a:lnSpc>
                <a:spcPct val="20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fr-FR" sz="2800" dirty="0" err="1" smtClean="0">
                <a:solidFill>
                  <a:srgbClr val="002060"/>
                </a:solidFill>
              </a:rPr>
              <a:t>Review</a:t>
            </a:r>
            <a:r>
              <a:rPr lang="fr-FR" sz="2800" dirty="0" smtClean="0">
                <a:solidFill>
                  <a:srgbClr val="002060"/>
                </a:solidFill>
              </a:rPr>
              <a:t> the roadmap for Bamako 2018 </a:t>
            </a:r>
            <a:r>
              <a:rPr lang="fr-FR" sz="2800" dirty="0" err="1" smtClean="0">
                <a:solidFill>
                  <a:srgbClr val="002060"/>
                </a:solidFill>
              </a:rPr>
              <a:t>Congress</a:t>
            </a:r>
            <a:endParaRPr lang="fr-FR" sz="2800" dirty="0" smtClean="0">
              <a:solidFill>
                <a:srgbClr val="002060"/>
              </a:solidFill>
            </a:endParaRPr>
          </a:p>
          <a:p>
            <a:pPr marL="571500" indent="-571500">
              <a:spcAft>
                <a:spcPts val="600"/>
              </a:spcAft>
              <a:buFont typeface="+mj-lt"/>
              <a:buAutoNum type="romanUcPeriod"/>
            </a:pPr>
            <a:r>
              <a:rPr lang="fr-FR" sz="2800" dirty="0" err="1" smtClean="0">
                <a:solidFill>
                  <a:srgbClr val="C00000"/>
                </a:solidFill>
              </a:rPr>
              <a:t>Status</a:t>
            </a:r>
            <a:r>
              <a:rPr lang="fr-FR" sz="2800" dirty="0" smtClean="0">
                <a:solidFill>
                  <a:srgbClr val="C00000"/>
                </a:solidFill>
              </a:rPr>
              <a:t> </a:t>
            </a:r>
            <a:r>
              <a:rPr lang="fr-FR" sz="2800" dirty="0">
                <a:solidFill>
                  <a:srgbClr val="C00000"/>
                </a:solidFill>
              </a:rPr>
              <a:t>and update of </a:t>
            </a:r>
            <a:r>
              <a:rPr lang="fr-FR" sz="2800" dirty="0" err="1">
                <a:solidFill>
                  <a:srgbClr val="C00000"/>
                </a:solidFill>
              </a:rPr>
              <a:t>Keynote</a:t>
            </a:r>
            <a:r>
              <a:rPr lang="fr-FR" sz="2800" dirty="0">
                <a:solidFill>
                  <a:srgbClr val="C00000"/>
                </a:solidFill>
              </a:rPr>
              <a:t> </a:t>
            </a:r>
            <a:r>
              <a:rPr lang="fr-FR" sz="2800" dirty="0" smtClean="0">
                <a:solidFill>
                  <a:srgbClr val="C00000"/>
                </a:solidFill>
              </a:rPr>
              <a:t>speakers  </a:t>
            </a:r>
          </a:p>
          <a:p>
            <a:pPr marL="571500" indent="-571500">
              <a:spcAft>
                <a:spcPts val="600"/>
              </a:spcAft>
              <a:buFont typeface="+mj-lt"/>
              <a:buAutoNum type="romanUcPeriod"/>
            </a:pPr>
            <a:r>
              <a:rPr lang="fr-FR" sz="2800" dirty="0" err="1" smtClean="0">
                <a:solidFill>
                  <a:srgbClr val="002060"/>
                </a:solidFill>
              </a:rPr>
              <a:t>Review</a:t>
            </a:r>
            <a:r>
              <a:rPr lang="fr-FR" sz="2800" dirty="0" smtClean="0">
                <a:solidFill>
                  <a:srgbClr val="002060"/>
                </a:solidFill>
              </a:rPr>
              <a:t> and update of the </a:t>
            </a:r>
            <a:r>
              <a:rPr lang="fr-FR" sz="2800" dirty="0" err="1" smtClean="0">
                <a:solidFill>
                  <a:srgbClr val="002060"/>
                </a:solidFill>
              </a:rPr>
              <a:t>congress</a:t>
            </a:r>
            <a:r>
              <a:rPr lang="fr-FR" sz="2800" dirty="0" smtClean="0">
                <a:solidFill>
                  <a:srgbClr val="002060"/>
                </a:solidFill>
              </a:rPr>
              <a:t> programme</a:t>
            </a:r>
          </a:p>
          <a:p>
            <a:pPr marL="571500" indent="-571500">
              <a:spcAft>
                <a:spcPts val="600"/>
              </a:spcAft>
              <a:buFont typeface="+mj-lt"/>
              <a:buAutoNum type="romanUcPeriod"/>
            </a:pPr>
            <a:r>
              <a:rPr lang="fr-FR" sz="2800" dirty="0" smtClean="0">
                <a:solidFill>
                  <a:srgbClr val="C00000"/>
                </a:solidFill>
              </a:rPr>
              <a:t>Finalisation of  abstracts and session </a:t>
            </a:r>
            <a:r>
              <a:rPr lang="fr-FR" sz="2800" dirty="0" err="1" smtClean="0">
                <a:solidFill>
                  <a:srgbClr val="C00000"/>
                </a:solidFill>
              </a:rPr>
              <a:t>conveners</a:t>
            </a:r>
            <a:r>
              <a:rPr lang="fr-FR" sz="2800" dirty="0" smtClean="0">
                <a:solidFill>
                  <a:srgbClr val="C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8375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225"/>
            <a:ext cx="9144000" cy="45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7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1124744"/>
          <a:ext cx="9144003" cy="5636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47"/>
                <a:gridCol w="2064230"/>
                <a:gridCol w="3744416"/>
                <a:gridCol w="1368152"/>
                <a:gridCol w="1475658"/>
              </a:tblGrid>
              <a:tr h="58851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+mj-lt"/>
                        </a:rPr>
                        <a:t>#</a:t>
                      </a:r>
                      <a:endParaRPr lang="en-GB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ACTIVITE</a:t>
                      </a:r>
                      <a:r>
                        <a:rPr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DU 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CONGRES 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ETAPES</a:t>
                      </a:r>
                      <a:r>
                        <a:rPr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DATE</a:t>
                      </a:r>
                      <a:r>
                        <a:rPr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LIMITE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RESPONSABLE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1131644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  <a:endParaRPr lang="en-GB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Comité  d’</a:t>
                      </a: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organisation</a:t>
                      </a:r>
                      <a:r>
                        <a:rPr lang="fr-FR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Local et Comité de Décision et d’Orientation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Mise en place du CDO et CLO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Mars 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308489">
                <a:tc rowSpan="3"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  <a:endParaRPr lang="en-GB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Thème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Formulation </a:t>
                      </a:r>
                      <a:r>
                        <a:rPr lang="fr-FR" sz="1600" b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t</a:t>
                      </a:r>
                      <a:r>
                        <a:rPr lang="fr-FR" sz="16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hème</a:t>
                      </a:r>
                      <a:r>
                        <a:rPr lang="fr-FR" sz="1600" b="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b="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Juil. 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92018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Selection &amp; ranking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of three congress Themes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July 16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STC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340628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Approbation </a:t>
                      </a: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thème</a:t>
                      </a:r>
                      <a:r>
                        <a:rPr lang="fr-FR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Juil.16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CD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41264">
                <a:tc rowSpan="2"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  <a:endParaRPr lang="en-GB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Sous-thèmes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  <a:endParaRPr lang="fr-FR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Formulation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sous-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hèmes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Nov.16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CST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556004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Approbation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sous-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thèmes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Nov.16</a:t>
                      </a:r>
                      <a:endParaRPr lang="fr-FR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CST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735092">
                <a:tc rowSpan="3"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bg1"/>
                          </a:solidFill>
                          <a:latin typeface="+mj-lt"/>
                        </a:rPr>
                        <a:t>4</a:t>
                      </a:r>
                      <a:endParaRPr lang="en-GB"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Conception du Logo du congrès 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Conception et présentation du logo du 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Juil. 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</a:t>
                      </a:r>
                      <a:endParaRPr lang="en-GB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83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Selection &amp; ranking of three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congress Logos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July 16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STC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41264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Approbation du logo du 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Juil.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CD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600" y="14988"/>
            <a:ext cx="9115400" cy="1037748"/>
          </a:xfrm>
        </p:spPr>
        <p:txBody>
          <a:bodyPr anchor="ctr" anchorCtr="0"/>
          <a:lstStyle/>
          <a:p>
            <a:r>
              <a:rPr lang="fr-FR" sz="3200" b="1" dirty="0">
                <a:solidFill>
                  <a:srgbClr val="FF0000"/>
                </a:solidFill>
              </a:rPr>
              <a:t>AGENDA ITEM </a:t>
            </a:r>
            <a:r>
              <a:rPr lang="fr-FR" sz="3200" b="1" dirty="0" smtClean="0">
                <a:solidFill>
                  <a:srgbClr val="FF0000"/>
                </a:solidFill>
              </a:rPr>
              <a:t>I: </a:t>
            </a:r>
            <a:r>
              <a:rPr lang="fr-FR" sz="2800" b="1" dirty="0" smtClean="0"/>
              <a:t>REVIEW OF CONGRESS ROADMAP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43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421556"/>
          </a:xfrm>
        </p:spPr>
        <p:txBody>
          <a:bodyPr>
            <a:normAutofit/>
          </a:bodyPr>
          <a:lstStyle/>
          <a:p>
            <a:r>
              <a:rPr lang="en-GB" sz="2250" b="1" dirty="0">
                <a:solidFill>
                  <a:srgbClr val="0070C0"/>
                </a:solidFill>
              </a:rPr>
              <a:t>FEUILLE DE ROUTE DU CONGRES DE L’AAE 2018 DE BAMAKO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50649" y="0"/>
          <a:ext cx="9073008" cy="8042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731"/>
                <a:gridCol w="1845766"/>
                <a:gridCol w="4276086"/>
                <a:gridCol w="1152128"/>
                <a:gridCol w="1311297"/>
              </a:tblGrid>
              <a:tr h="23217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+mj-lt"/>
                        </a:rPr>
                        <a:t>#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ACTIVITE</a:t>
                      </a:r>
                      <a:r>
                        <a:rPr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DU </a:t>
                      </a:r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CONGRES 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ETAPES</a:t>
                      </a:r>
                      <a:r>
                        <a:rPr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DATE</a:t>
                      </a:r>
                      <a:r>
                        <a:rPr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LIMITE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RESPONSABLE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219899">
                <a:tc rowSpan="5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5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Lieu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Budget 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Propositions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pour le l</a:t>
                      </a: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ieu du 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Approbation  du lieu du 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Juil. 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CD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Presentation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congress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budget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Présentation du budget final </a:t>
                      </a:r>
                      <a:r>
                        <a:rPr kumimoji="0" lang="fr-FR" sz="1600" kern="1200" noProof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draft</a:t>
                      </a:r>
                      <a:r>
                        <a:rPr kumimoji="0" lang="fr-FR" sz="160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du congrès (OK) </a:t>
                      </a:r>
                      <a:endParaRPr kumimoji="0" lang="fr-FR" sz="16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600" kern="1200" noProof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Nov. 17</a:t>
                      </a:r>
                      <a:endParaRPr kumimoji="0" lang="fr-FR" sz="160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LOC</a:t>
                      </a:r>
                      <a:endParaRPr kumimoji="0" lang="en-GB" sz="16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Approval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the final </a:t>
                      </a: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congress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budget 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(not </a:t>
                      </a:r>
                      <a:r>
                        <a:rPr lang="fr-FR" sz="1600" noProof="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ready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/change</a:t>
                      </a:r>
                      <a:r>
                        <a:rPr lang="fr-FR" sz="1600" baseline="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venue)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Nov.17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+mj-lt"/>
                        </a:rPr>
                        <a:t>CD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249650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6</a:t>
                      </a:r>
                      <a:endParaRPr lang="en-GB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oncept du c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ongrès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baseline="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Rédaction of 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Concept du </a:t>
                      </a: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 (not </a:t>
                      </a:r>
                      <a:r>
                        <a:rPr lang="fr-FR" sz="1600" kern="1200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Oct.17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Kenfack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48152">
                <a:tc rowSpan="2"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Lancement officiel     du </a:t>
                      </a: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Lancement officiel  du 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 17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LOCP/DE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48152">
                <a:tc vMerge="1">
                  <a:txBody>
                    <a:bodyPr/>
                    <a:lstStyle/>
                    <a:p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Communication en conseil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 Ministres </a:t>
                      </a:r>
                      <a:r>
                        <a:rPr lang="fr-FR" sz="1600" i="1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(not </a:t>
                      </a:r>
                      <a:r>
                        <a:rPr lang="fr-FR" sz="1600" i="1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done</a:t>
                      </a:r>
                      <a:r>
                        <a:rPr lang="fr-FR" sz="1600" i="1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change the </a:t>
                      </a:r>
                      <a:r>
                        <a:rPr lang="fr-FR" sz="1600" i="1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Minister</a:t>
                      </a:r>
                      <a:r>
                        <a:rPr lang="fr-FR" sz="1600" i="1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fr-FR" sz="1600" i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Nov.  17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249650">
                <a:tc rowSpan="11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8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Comité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Programme et Appel à 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communication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Constitution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Comité</a:t>
                      </a:r>
                      <a:r>
                        <a:rPr lang="fr-FR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Programme 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Nov.16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STC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Constitution du comité scientifique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None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PC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481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Invitation and </a:t>
                      </a: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appointment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kumimoji="0" lang="fr-FR" sz="16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Scientific</a:t>
                      </a:r>
                      <a:r>
                        <a:rPr kumimoji="0" lang="fr-FR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600" kern="12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Committee</a:t>
                      </a:r>
                      <a:r>
                        <a:rPr kumimoji="0" lang="fr-FR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(OK)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Mars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None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DE</a:t>
                      </a:r>
                      <a:endParaRPr lang="en-GB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Finalisation of Call for </a:t>
                      </a:r>
                      <a:r>
                        <a:rPr lang="fr-FR" sz="1600" kern="1200" baseline="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Papers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(OK)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6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</a:t>
                      </a:r>
                      <a:r>
                        <a:rPr kumimoji="0" lang="fr-FR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kumimoji="0" lang="fr-FR" sz="160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Launch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call for </a:t>
                      </a:r>
                      <a:r>
                        <a:rPr lang="fr-FR" sz="1600" baseline="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papers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(OK)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PC/DE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Soumission 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 revue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 résumés (OK)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Mai.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4481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Technical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Review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fr-FR" sz="1600" baseline="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comments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baseline="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from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SC 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SC/PC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Review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Sélection &amp; </a:t>
                      </a: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approval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abstracts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600" i="1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aseline="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</a:tr>
              <a:tr h="249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 for </a:t>
                      </a:r>
                      <a:r>
                        <a:rPr lang="fr-FR" sz="1600" noProof="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submission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full </a:t>
                      </a:r>
                      <a:r>
                        <a:rPr lang="fr-FR" sz="1600" noProof="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papers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aseline="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1600" baseline="0" noProof="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r>
                        <a:rPr lang="fr-FR" sz="1600" baseline="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17)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Kenfack</a:t>
                      </a:r>
                      <a:endParaRPr lang="en-GB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4481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Soumission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revue des communications complètes &amp;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présentations  et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biographies</a:t>
                      </a:r>
                      <a:endParaRPr lang="fr-FR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 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1600" noProof="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17)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448152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fr-FR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0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21556"/>
          </a:xfrm>
        </p:spPr>
        <p:txBody>
          <a:bodyPr/>
          <a:lstStyle/>
          <a:p>
            <a:r>
              <a:rPr lang="en-GB" sz="2250" b="1" dirty="0">
                <a:solidFill>
                  <a:srgbClr val="0070C0"/>
                </a:solidFill>
              </a:rPr>
              <a:t>FEUILLE DE ROUTE DU CONGRES DE L’AAE 2018 DE BAMAKO …(2)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-3448" y="0"/>
          <a:ext cx="9147447" cy="6099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732"/>
                <a:gridCol w="1635444"/>
                <a:gridCol w="4315353"/>
                <a:gridCol w="1037838"/>
                <a:gridCol w="1667080"/>
              </a:tblGrid>
              <a:tr h="561455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+mj-lt"/>
                        </a:rPr>
                        <a:t>#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400" b="1" kern="1200" noProof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ACTIVITE</a:t>
                      </a:r>
                      <a:r>
                        <a:rPr lang="fr-FR" sz="1400" b="1" kern="1200" baseline="0" noProof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DU </a:t>
                      </a:r>
                      <a:r>
                        <a:rPr lang="fr-FR" sz="1400" b="1" kern="1200" noProof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CONGRES </a:t>
                      </a:r>
                      <a:endParaRPr lang="fr-FR" sz="1400" noProof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4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ETAPES</a:t>
                      </a:r>
                      <a:r>
                        <a:rPr lang="fr-FR" sz="1400" b="1" kern="1200" baseline="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fr-FR" sz="1400" noProof="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DATE</a:t>
                      </a:r>
                      <a:r>
                        <a:rPr lang="en-GB" sz="14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LIMITE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4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RESPONSABLE</a:t>
                      </a:r>
                      <a:endParaRPr lang="en-GB" sz="14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538413">
                <a:tc rowSpan="5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9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</a:t>
                      </a: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Conveners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Finalisation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the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Call &amp; </a:t>
                      </a: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session </a:t>
                      </a: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conveners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+mj-lt"/>
                        </a:rPr>
                        <a:t>DE/PC/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</a:t>
                      </a: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345914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Contact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session </a:t>
                      </a:r>
                      <a:r>
                        <a:rPr lang="fr-FR" sz="1600" baseline="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conveners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fr-FR" sz="1600" baseline="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Kenfack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318186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endParaRPr lang="fr-FR" sz="1600" strike="sngStrike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strike="sngStrike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strike="sngStrike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318186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endParaRPr lang="fr-FR" sz="1600" kern="1200" noProof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556273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kern="1200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Submission</a:t>
                      </a: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final </a:t>
                      </a:r>
                      <a:r>
                        <a:rPr lang="fr-FR" sz="1600" kern="1200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proposals</a:t>
                      </a: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by session </a:t>
                      </a:r>
                      <a:r>
                        <a:rPr lang="fr-FR" sz="1600" kern="1200" noProof="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conveners</a:t>
                      </a: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fr-FR" sz="1600" noProof="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Janv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Kenfack </a:t>
                      </a:r>
                      <a:endParaRPr lang="en-GB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556273">
                <a:tc rowSpan="2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10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Programme du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Congrès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Projet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programme du Congrès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July.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</a:tr>
              <a:tr h="299931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kern="120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Validation</a:t>
                      </a:r>
                      <a:r>
                        <a:rPr lang="fr-FR" sz="1600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programme du Congrès</a:t>
                      </a:r>
                      <a:endParaRPr lang="fr-FR" sz="1600" kern="1200" noProof="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r>
                        <a:rPr lang="fr-FR" sz="1600" noProof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17</a:t>
                      </a:r>
                      <a:endParaRPr lang="fr-FR" sz="1600" noProof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Kenfack</a:t>
                      </a:r>
                      <a:endParaRPr lang="en-GB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</a:tr>
              <a:tr h="299931">
                <a:tc rowSpan="5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11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Exposition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Désignation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 l’agence pour l’exposition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.16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PD/DE/LOC/STC-P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</a:tr>
              <a:tr h="556273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Signature du contrat pour l'Exposant Organisateur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AfWA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/LOC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299931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Présentation du plan d’exposition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LOC/DE/PC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</a:tr>
              <a:tr h="538413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Diffusion du dossier d'exposition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LOC/DE/PC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</a:tr>
              <a:tr h="556273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Elaboration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Catalogue du Congrès comprenant les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informations sur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l’exposition et le recueil des résumés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 communications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LOC/DE/PC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09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421556"/>
          </a:xfrm>
        </p:spPr>
        <p:txBody>
          <a:bodyPr/>
          <a:lstStyle/>
          <a:p>
            <a:r>
              <a:rPr lang="en-GB" sz="2250" b="1" dirty="0">
                <a:solidFill>
                  <a:srgbClr val="0070C0"/>
                </a:solidFill>
              </a:rPr>
              <a:t>FEUILLE DE ROUTE DU CONGRES DE L’AAE 2018 DE BAMAKO … (3)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0"/>
          <a:ext cx="9143999" cy="6391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659"/>
                <a:gridCol w="1659526"/>
                <a:gridCol w="4060149"/>
                <a:gridCol w="1111577"/>
                <a:gridCol w="1846088"/>
              </a:tblGrid>
              <a:tr h="1018025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#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6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ACTIVITE</a:t>
                      </a:r>
                      <a:r>
                        <a:rPr lang="fr-FR" sz="1600" b="1" kern="1200" baseline="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DU </a:t>
                      </a:r>
                      <a:r>
                        <a:rPr lang="fr-FR" sz="16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CONGRES </a:t>
                      </a:r>
                      <a:endParaRPr lang="fr-FR" sz="1600" noProof="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fr-FR" sz="1600" b="1" kern="1200" noProof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ETAPES</a:t>
                      </a:r>
                      <a:endParaRPr lang="fr-FR" sz="1600" noProof="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DATE</a:t>
                      </a:r>
                      <a:r>
                        <a:rPr lang="en-GB" sz="16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LIMITE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RESPONSABLE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466759">
                <a:tc rowSpan="3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12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Conception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mise en ligne du site internet du congrès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Conception du 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site internet du congrès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16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chemeClr val="accent5"/>
                    </a:solidFill>
                  </a:tcPr>
                </a:tc>
              </a:tr>
              <a:tr h="490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Mise en ligne du site internet du congrès</a:t>
                      </a: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LOC / DE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517588">
                <a:tc vMerge="1">
                  <a:txBody>
                    <a:bodyPr/>
                    <a:lstStyle/>
                    <a:p>
                      <a:endParaRPr lang="en-GB" sz="18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8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fr-FR" sz="16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Fermeture</a:t>
                      </a:r>
                      <a:r>
                        <a:rPr lang="fr-FR" sz="16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 site internet du congrès</a:t>
                      </a:r>
                      <a:endParaRPr lang="fr-FR" sz="16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Mars 2019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LOC/DE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  <a:tr h="576064">
                <a:tc rowSpan="6">
                  <a:txBody>
                    <a:bodyPr/>
                    <a:lstStyle/>
                    <a:p>
                      <a:r>
                        <a:rPr lang="en-GB" sz="1600" dirty="0" smtClean="0">
                          <a:latin typeface="+mj-lt"/>
                        </a:rPr>
                        <a:t>13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Inscription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paiements. 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Inscription en ligne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(inscription)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Mars.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576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réservation hôtel + paiement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Déc.</a:t>
                      </a:r>
                      <a:r>
                        <a:rPr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FFC000"/>
                    </a:solidFill>
                  </a:tcPr>
                </a:tc>
              </a:tr>
              <a:tr h="581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34290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kumimoji="0"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Ouverture du compte du congrès</a:t>
                      </a:r>
                      <a:endParaRPr kumimoji="0" lang="fr-FR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fr-FR" sz="1600" kern="120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Fev</a:t>
                      </a:r>
                      <a:r>
                        <a:rPr kumimoji="0"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17</a:t>
                      </a:r>
                      <a:endParaRPr kumimoji="0" lang="fr-FR" sz="1600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LOC/DE</a:t>
                      </a:r>
                      <a:endParaRPr kumimoji="0" lang="en-GB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741561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Invitations à s’inscrire au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Congrès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délégués /</a:t>
                      </a: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exposants)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Mars.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Juil. 17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>
                    <a:solidFill>
                      <a:srgbClr val="92D050"/>
                    </a:solidFill>
                  </a:tcPr>
                </a:tc>
              </a:tr>
              <a:tr h="58172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kumimoji="0"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Elaboration</a:t>
                      </a:r>
                      <a:r>
                        <a:rPr kumimoji="0"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r-FR" sz="1600" kern="1200" baseline="0" noProof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TdR</a:t>
                      </a:r>
                      <a:r>
                        <a:rPr kumimoji="0"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d’auditeur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kumimoji="0"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Sélection</a:t>
                      </a:r>
                      <a:r>
                        <a:rPr kumimoji="0" lang="fr-FR" sz="1600" kern="1200" baseline="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cabinet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kumimoji="0" lang="fr-FR" sz="1600" kern="1200" noProof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Audit du compte du congrès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Déc. 17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Janv</a:t>
                      </a: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2018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Avril</a:t>
                      </a:r>
                      <a:r>
                        <a:rPr lang="fr-FR" sz="1600" baseline="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18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</a:t>
                      </a:r>
                      <a:endParaRPr kumimoji="0"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</a:tr>
              <a:tr h="581728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Fermeture du compte du congrès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noProof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Déc. 2018</a:t>
                      </a:r>
                      <a:endParaRPr lang="fr-FR" sz="1600" noProof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LOC/DE</a:t>
                      </a:r>
                      <a:endParaRPr lang="en-GB" sz="1600" dirty="0">
                        <a:latin typeface="+mj-lt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626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txDef>
      <a:spPr bwMode="auto">
        <a:solidFill>
          <a:schemeClr val="accent5">
            <a:lumMod val="20000"/>
            <a:lumOff val="80000"/>
          </a:schemeClr>
        </a:solidFill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>
            <a:schemeClr val="accent3"/>
          </a:buClr>
          <a:buSzPct val="95000"/>
          <a:buFont typeface="Wingdings 2"/>
          <a:buNone/>
          <a:tabLst/>
          <a:defRPr kumimoji="0" sz="1800" b="1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Module 1- Intro, objectives, content">
  <a:themeElements>
    <a:clrScheme name="1_Module 1- Intro, objectives, content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1_Module 1- Intro, objectives, cont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ule 1- Intro, objectives, conten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ule 1- Intro, objectives, conten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ule 1- Intro, objectives, conten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odule 1- Intro, objectives, content">
  <a:themeElements>
    <a:clrScheme name="1_Module 1- Intro, objectives, content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1_Module 1- Intro, objectives, conte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ule 1- Intro, objectives, conten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ule 1- Intro, objectives, conten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ule 1- Intro, objectives, conten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ule 1- Intro, objectives, conten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Débit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13002</TotalTime>
  <Words>867</Words>
  <Application>Microsoft Macintosh PowerPoint</Application>
  <PresentationFormat>On-screen Show (4:3)</PresentationFormat>
  <Paragraphs>256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Calibri</vt:lpstr>
      <vt:lpstr>Constantia</vt:lpstr>
      <vt:lpstr>Symbol</vt:lpstr>
      <vt:lpstr>Tahoma</vt:lpstr>
      <vt:lpstr>Times New Roman</vt:lpstr>
      <vt:lpstr>TimesNewRoman</vt:lpstr>
      <vt:lpstr>Wingdings</vt:lpstr>
      <vt:lpstr>Wingdings 2</vt:lpstr>
      <vt:lpstr>Arial</vt:lpstr>
      <vt:lpstr>Débit</vt:lpstr>
      <vt:lpstr>1_Module 1- Intro, objectives, content</vt:lpstr>
      <vt:lpstr>2_Module 1- Intro, objectives, content</vt:lpstr>
      <vt:lpstr>PowerPoint Presentation</vt:lpstr>
      <vt:lpstr> COMMITTEE MEMBERSHIP</vt:lpstr>
      <vt:lpstr>SUMMARY OF AGENDA ITEMS</vt:lpstr>
      <vt:lpstr>PowerPoint Presentation</vt:lpstr>
      <vt:lpstr>PowerPoint Presentation</vt:lpstr>
      <vt:lpstr>AGENDA ITEM I: REVIEW OF CONGRESS ROADMAP</vt:lpstr>
      <vt:lpstr>FEUILLE DE ROUTE DU CONGRES DE L’AAE 2018 DE BAMAKO</vt:lpstr>
      <vt:lpstr>FEUILLE DE ROUTE DU CONGRES DE L’AAE 2018 DE BAMAKO …(2)</vt:lpstr>
      <vt:lpstr>FEUILLE DE ROUTE DU CONGRES DE L’AAE 2018 DE BAMAKO … (3)</vt:lpstr>
      <vt:lpstr>FEUILLE DE ROUTE DU CONGRES DE L’AAE 2018 DE BAMAKO … (3)</vt:lpstr>
    </vt:vector>
  </TitlesOfParts>
  <Company>TOSHIBA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FINANCEMENT DU SECTEUR DE L’EAU POUR LA CROISSANCE DE L’AFRIQUE DAKAR LES 26 ET 27 NOVEMBRE 2008  DIALOGUE SUR L’AMELIORATION DES SERVICES DE L’EAU ET DE L’ASSAINISSEMENT</dc:title>
  <dc:creator>TOSHIBA</dc:creator>
  <cp:lastModifiedBy>Mahmood Lutaaya</cp:lastModifiedBy>
  <cp:revision>402</cp:revision>
  <cp:lastPrinted>2013-05-29T17:34:28Z</cp:lastPrinted>
  <dcterms:created xsi:type="dcterms:W3CDTF">2008-11-24T20:19:23Z</dcterms:created>
  <dcterms:modified xsi:type="dcterms:W3CDTF">2017-11-30T09:50:39Z</dcterms:modified>
</cp:coreProperties>
</file>