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093" r:id="rId2"/>
    <p:sldId id="1098" r:id="rId3"/>
    <p:sldId id="1116" r:id="rId4"/>
    <p:sldId id="1096" r:id="rId5"/>
    <p:sldId id="1104" r:id="rId6"/>
    <p:sldId id="1117" r:id="rId7"/>
    <p:sldId id="1118" r:id="rId8"/>
    <p:sldId id="1119" r:id="rId9"/>
    <p:sldId id="1120" r:id="rId10"/>
    <p:sldId id="1105" r:id="rId11"/>
    <p:sldId id="1121" r:id="rId12"/>
    <p:sldId id="1122" r:id="rId13"/>
    <p:sldId id="1123" r:id="rId14"/>
    <p:sldId id="1124" r:id="rId15"/>
    <p:sldId id="1125" r:id="rId16"/>
    <p:sldId id="1109" r:id="rId17"/>
    <p:sldId id="1107" r:id="rId18"/>
    <p:sldId id="1126" r:id="rId19"/>
    <p:sldId id="1127" r:id="rId20"/>
    <p:sldId id="1128" r:id="rId21"/>
    <p:sldId id="1129" r:id="rId22"/>
    <p:sldId id="1108" r:id="rId23"/>
    <p:sldId id="1130" r:id="rId24"/>
    <p:sldId id="1110" r:id="rId25"/>
    <p:sldId id="1131" r:id="rId26"/>
    <p:sldId id="1112" r:id="rId27"/>
    <p:sldId id="1132" r:id="rId28"/>
    <p:sldId id="1114" r:id="rId29"/>
    <p:sldId id="111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A64B3-452D-42F6-ABEB-872C72D2CA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4A3CBD-B83C-4BBE-A6CD-48FCFBBEE7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2DE08-1AD6-4032-9D56-81D04DD5E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C9119-CA49-4A5F-9BAA-4565AFDE08A7}" type="datetimeFigureOut">
              <a:rPr lang="en-ZA" smtClean="0"/>
              <a:t>2023/07/02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38EC98-1573-49F5-ACC7-430065827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4E857-426A-4A94-9F83-31174E79A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EDBB-7346-4876-ACDF-CAB2A4D90EB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28224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C598A-0712-47E8-9066-E9963EE63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4A4667-93E1-424F-B0C1-53D0F3B291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D8C09D-4268-45E6-ABA2-775075298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C9119-CA49-4A5F-9BAA-4565AFDE08A7}" type="datetimeFigureOut">
              <a:rPr lang="en-ZA" smtClean="0"/>
              <a:t>2023/07/02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E033F-95EA-4007-9C35-590B94893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FC476-5B8B-4C24-A7CA-54842E462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EDBB-7346-4876-ACDF-CAB2A4D90EB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23578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728E75-9D55-43FA-A6B9-E6D13C4EA7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3D9458-481C-404B-8401-3211C0B9CE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EE1F7-16BD-4E39-8460-F63A6D233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C9119-CA49-4A5F-9BAA-4565AFDE08A7}" type="datetimeFigureOut">
              <a:rPr lang="en-ZA" smtClean="0"/>
              <a:t>2023/07/02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0B7BE-16E5-435E-AB6D-B503E5082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18B9B-A33C-4354-909F-AB89F6846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EDBB-7346-4876-ACDF-CAB2A4D90EB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02852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FD569-A696-4FF9-A731-38024F322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5FDBD-70CD-4073-B84B-72A6C3CFDD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A35DD0-BE6A-456C-B944-DB6D82E61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C9119-CA49-4A5F-9BAA-4565AFDE08A7}" type="datetimeFigureOut">
              <a:rPr lang="en-ZA" smtClean="0"/>
              <a:t>2023/07/02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05E14-971D-48C7-B637-2EE402A0C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FC11E-D6B7-4117-9D1E-674073672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EDBB-7346-4876-ACDF-CAB2A4D90EB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15586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041C5-3204-4DF2-977A-53A03A401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283188-737A-4AA5-AC65-687010864A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2F7BEE-0F4D-4367-9159-1E1B1089C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C9119-CA49-4A5F-9BAA-4565AFDE08A7}" type="datetimeFigureOut">
              <a:rPr lang="en-ZA" smtClean="0"/>
              <a:t>2023/07/02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DD174-722A-42A4-9EA0-A8A3C93E1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00E4A-2ED6-43E6-B591-597E0FCBE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EDBB-7346-4876-ACDF-CAB2A4D90EB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24265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4E92C-1686-4598-82F9-C4A806EF7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E91F4-9761-45AC-BD9C-A742E49C43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3D17C7-728E-44F4-B68F-81B6C9BB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73E2F6-7159-49D2-933E-D4885B938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C9119-CA49-4A5F-9BAA-4565AFDE08A7}" type="datetimeFigureOut">
              <a:rPr lang="en-ZA" smtClean="0"/>
              <a:t>2023/07/02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3B3D57-CAAD-4831-9192-5E82252FF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A44FE6-D543-48B6-A8EE-FB1AECF51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EDBB-7346-4876-ACDF-CAB2A4D90EB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98799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F8F9-21EA-4843-B953-85BA613D0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F6020B-3756-4C3A-AF68-6A976E70F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DF2437-71EE-4518-AD06-4DF7CA0F3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502839-D74E-4105-9835-3EC22EADEB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C1F480-81A3-4EDC-BFE0-EC138E1787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3ECE5F-A8AB-488E-8FCF-D091C457F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C9119-CA49-4A5F-9BAA-4565AFDE08A7}" type="datetimeFigureOut">
              <a:rPr lang="en-ZA" smtClean="0"/>
              <a:t>2023/07/02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BF280E-C237-4873-B820-8F87EC090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D45B65-AB51-47C6-B8C7-C9868EABB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EDBB-7346-4876-ACDF-CAB2A4D90EB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00936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C22BA-CCEF-4E64-A961-A70D04669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987823-A8AA-4A3A-BB8D-2E9FEB44B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C9119-CA49-4A5F-9BAA-4565AFDE08A7}" type="datetimeFigureOut">
              <a:rPr lang="en-ZA" smtClean="0"/>
              <a:t>2023/07/02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3C78D5-C243-4FFC-AFB1-A7048D7A0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A4A56A-F118-4C56-80E2-1ED64CD0F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EDBB-7346-4876-ACDF-CAB2A4D90EB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13142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E99983-EFC7-4986-9755-CBCCDDD9D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C9119-CA49-4A5F-9BAA-4565AFDE08A7}" type="datetimeFigureOut">
              <a:rPr lang="en-ZA" smtClean="0"/>
              <a:t>2023/07/02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38B000-EF80-4902-AB20-94A5FCBFE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2CD32-AFFE-4698-857D-58611EACE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EDBB-7346-4876-ACDF-CAB2A4D90EB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30048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28E84-86C0-4297-AA6A-A9B4FD5D2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B4AA9-3283-4370-B51F-EC9845D20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F4B56C-4614-4B68-BD27-70FC4DB644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B6B7C-57E2-48EC-B406-7350EE780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C9119-CA49-4A5F-9BAA-4565AFDE08A7}" type="datetimeFigureOut">
              <a:rPr lang="en-ZA" smtClean="0"/>
              <a:t>2023/07/02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092660-98F0-443A-B701-83AFA436E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60CE4B-3A73-44EF-84AB-9FC1F043C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EDBB-7346-4876-ACDF-CAB2A4D90EB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38496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7DE77-8C87-4B41-9144-CAEFFF064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9E6D7E-9CEF-4E4C-A218-BB4F32468A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B65238-FD4A-423D-B627-07C6BFB070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3F8D9A-720E-49BD-AF50-8E81AF404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C9119-CA49-4A5F-9BAA-4565AFDE08A7}" type="datetimeFigureOut">
              <a:rPr lang="en-ZA" smtClean="0"/>
              <a:t>2023/07/02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66725-F739-49CB-8E6E-8E80B16A9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CC066D-E92E-4FE6-903D-830D8BD2B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EDBB-7346-4876-ACDF-CAB2A4D90EB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98271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DABB5-76DF-474E-8791-67A36480E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01A57A-2360-4B21-85DD-EEDEE634F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FF13F-29C8-4083-8887-20A30017B3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C9119-CA49-4A5F-9BAA-4565AFDE08A7}" type="datetimeFigureOut">
              <a:rPr lang="en-ZA" smtClean="0"/>
              <a:t>2023/07/02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461E4-28E5-475A-9E6B-7A0F76E9CF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79310-6784-4A15-8E05-C0B4E69819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BEDBB-7346-4876-ACDF-CAB2A4D90EB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3565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C47862-FC52-4B89-BB94-EE1BD07B3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29" y="1"/>
            <a:ext cx="9021685" cy="63573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20BE4B-FDA1-46E7-B930-2141C556489A}"/>
              </a:ext>
            </a:extLst>
          </p:cNvPr>
          <p:cNvSpPr txBox="1"/>
          <p:nvPr/>
        </p:nvSpPr>
        <p:spPr>
          <a:xfrm>
            <a:off x="6096000" y="6396335"/>
            <a:ext cx="7867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b="1" i="1" dirty="0">
                <a:solidFill>
                  <a:schemeClr val="accent6">
                    <a:lumMod val="50000"/>
                  </a:schemeClr>
                </a:solidFill>
                <a:latin typeface="Berlin Sans FB Demi" panose="020E0802020502020306" pitchFamily="34" charset="0"/>
              </a:rPr>
              <a:t>WATER IS LIFE, SANITATION IS DIGNITY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624B8B-3823-4EE9-B5E0-157498FD1C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668" y="3178673"/>
            <a:ext cx="3395851" cy="292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47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4348D-DE15-4B43-B8C7-889C69FA6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38983-7F0B-48DC-9DB8-75601F7AC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4" name="Shape 77">
            <a:extLst>
              <a:ext uri="{FF2B5EF4-FFF2-40B4-BE49-F238E27FC236}">
                <a16:creationId xmlns:a16="http://schemas.microsoft.com/office/drawing/2014/main" id="{D6D698D2-A495-4A09-9993-3109E9EC56C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3281" b="-946"/>
          <a:stretch/>
        </p:blipFill>
        <p:spPr>
          <a:xfrm>
            <a:off x="1" y="0"/>
            <a:ext cx="12191702" cy="68433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3198F6A0-2AE7-453C-A13E-68CF8A1DB326}"/>
              </a:ext>
            </a:extLst>
          </p:cNvPr>
          <p:cNvSpPr txBox="1"/>
          <p:nvPr/>
        </p:nvSpPr>
        <p:spPr>
          <a:xfrm>
            <a:off x="338227" y="1553887"/>
            <a:ext cx="9799983" cy="2797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rgbClr val="513111"/>
                </a:solidFill>
              </a:rPr>
              <a:t>Other Health Concerns*</a:t>
            </a:r>
            <a:endParaRPr lang="en-US" dirty="0">
              <a:solidFill>
                <a:srgbClr val="513111"/>
              </a:solidFill>
            </a:endParaRPr>
          </a:p>
          <a:p>
            <a:endParaRPr lang="en-US" dirty="0">
              <a:solidFill>
                <a:srgbClr val="513111"/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US" sz="4000" dirty="0">
                <a:solidFill>
                  <a:srgbClr val="513111"/>
                </a:solidFill>
              </a:rPr>
              <a:t>The  </a:t>
            </a:r>
            <a:r>
              <a:rPr lang="en-US" sz="4000" dirty="0" err="1">
                <a:solidFill>
                  <a:srgbClr val="513111"/>
                </a:solidFill>
              </a:rPr>
              <a:t>faecal</a:t>
            </a:r>
            <a:r>
              <a:rPr lang="en-US" sz="4000" dirty="0">
                <a:solidFill>
                  <a:srgbClr val="513111"/>
                </a:solidFill>
              </a:rPr>
              <a:t> smell attracts Flies &amp;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513111"/>
                </a:solidFill>
              </a:rPr>
              <a:t>Mosquitoes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E155EDEA-B726-4C3D-9039-F9B8AE19AFEE}"/>
              </a:ext>
            </a:extLst>
          </p:cNvPr>
          <p:cNvSpPr txBox="1"/>
          <p:nvPr/>
        </p:nvSpPr>
        <p:spPr>
          <a:xfrm>
            <a:off x="738807" y="6129567"/>
            <a:ext cx="86868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i="1" dirty="0">
                <a:solidFill>
                  <a:schemeClr val="bg1"/>
                </a:solidFill>
              </a:rPr>
              <a:t>* Source: Pit Latrines: A Public Health Concern in Africa,</a:t>
            </a:r>
          </a:p>
          <a:p>
            <a:r>
              <a:rPr lang="en-US" sz="1000" i="1" dirty="0">
                <a:solidFill>
                  <a:schemeClr val="bg1"/>
                </a:solidFill>
              </a:rPr>
              <a:t>** Source: Preliminary studies developing methods for the control of </a:t>
            </a:r>
            <a:r>
              <a:rPr lang="en-US" sz="1000" i="1" dirty="0" err="1">
                <a:solidFill>
                  <a:schemeClr val="bg1"/>
                </a:solidFill>
              </a:rPr>
              <a:t>Chrysomya</a:t>
            </a:r>
            <a:r>
              <a:rPr lang="en-US" sz="1000" i="1" dirty="0">
                <a:solidFill>
                  <a:schemeClr val="bg1"/>
                </a:solidFill>
              </a:rPr>
              <a:t> </a:t>
            </a:r>
            <a:r>
              <a:rPr lang="en-US" sz="1000" i="1" dirty="0" err="1">
                <a:solidFill>
                  <a:schemeClr val="bg1"/>
                </a:solidFill>
              </a:rPr>
              <a:t>putoria</a:t>
            </a:r>
            <a:r>
              <a:rPr lang="en-US" sz="1000" i="1" dirty="0">
                <a:solidFill>
                  <a:schemeClr val="bg1"/>
                </a:solidFill>
              </a:rPr>
              <a:t>, the African latrine fly, in pit latrines in The Gambia</a:t>
            </a:r>
          </a:p>
          <a:p>
            <a:endParaRPr lang="en-US" sz="1000" i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81D1CF-4D40-4DF2-AE16-3CDE2D6B1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018" y="706050"/>
            <a:ext cx="2822712" cy="2205244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DB1DA7-D057-41E2-B2D5-C6B00D080B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017" y="3020200"/>
            <a:ext cx="2822713" cy="2242488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24190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4348D-DE15-4B43-B8C7-889C69FA6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38983-7F0B-48DC-9DB8-75601F7AC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4" name="Shape 77">
            <a:extLst>
              <a:ext uri="{FF2B5EF4-FFF2-40B4-BE49-F238E27FC236}">
                <a16:creationId xmlns:a16="http://schemas.microsoft.com/office/drawing/2014/main" id="{D6D698D2-A495-4A09-9993-3109E9EC56C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3281" b="-946"/>
          <a:stretch/>
        </p:blipFill>
        <p:spPr>
          <a:xfrm>
            <a:off x="1" y="0"/>
            <a:ext cx="12191702" cy="68433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3198F6A0-2AE7-453C-A13E-68CF8A1DB326}"/>
              </a:ext>
            </a:extLst>
          </p:cNvPr>
          <p:cNvSpPr txBox="1"/>
          <p:nvPr/>
        </p:nvSpPr>
        <p:spPr>
          <a:xfrm>
            <a:off x="500270" y="1499594"/>
            <a:ext cx="9799983" cy="2797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rgbClr val="513111"/>
                </a:solidFill>
              </a:rPr>
              <a:t>Other Health Concerns*</a:t>
            </a:r>
            <a:endParaRPr lang="en-US" dirty="0">
              <a:solidFill>
                <a:srgbClr val="513111"/>
              </a:solidFill>
            </a:endParaRPr>
          </a:p>
          <a:p>
            <a:endParaRPr lang="en-US" dirty="0">
              <a:solidFill>
                <a:srgbClr val="513111"/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US" sz="4000" dirty="0">
                <a:solidFill>
                  <a:srgbClr val="513111"/>
                </a:solidFill>
              </a:rPr>
              <a:t>Flies lay eggs in feces, further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513111"/>
                </a:solidFill>
              </a:rPr>
              <a:t>spreading diseases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E155EDEA-B726-4C3D-9039-F9B8AE19AFEE}"/>
              </a:ext>
            </a:extLst>
          </p:cNvPr>
          <p:cNvSpPr txBox="1"/>
          <p:nvPr/>
        </p:nvSpPr>
        <p:spPr>
          <a:xfrm>
            <a:off x="738807" y="6129567"/>
            <a:ext cx="86868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i="1" dirty="0">
                <a:solidFill>
                  <a:schemeClr val="bg1"/>
                </a:solidFill>
              </a:rPr>
              <a:t>* Source: Pit Latrines: A Public Health Concern in Africa,</a:t>
            </a:r>
          </a:p>
          <a:p>
            <a:r>
              <a:rPr lang="en-US" sz="1000" i="1" dirty="0">
                <a:solidFill>
                  <a:schemeClr val="bg1"/>
                </a:solidFill>
              </a:rPr>
              <a:t>** Source: Preliminary studies developing methods for the control of </a:t>
            </a:r>
            <a:r>
              <a:rPr lang="en-US" sz="1000" i="1" dirty="0" err="1">
                <a:solidFill>
                  <a:schemeClr val="bg1"/>
                </a:solidFill>
              </a:rPr>
              <a:t>Chrysomya</a:t>
            </a:r>
            <a:r>
              <a:rPr lang="en-US" sz="1000" i="1" dirty="0">
                <a:solidFill>
                  <a:schemeClr val="bg1"/>
                </a:solidFill>
              </a:rPr>
              <a:t> </a:t>
            </a:r>
            <a:r>
              <a:rPr lang="en-US" sz="1000" i="1" dirty="0" err="1">
                <a:solidFill>
                  <a:schemeClr val="bg1"/>
                </a:solidFill>
              </a:rPr>
              <a:t>putoria</a:t>
            </a:r>
            <a:r>
              <a:rPr lang="en-US" sz="1000" i="1" dirty="0">
                <a:solidFill>
                  <a:schemeClr val="bg1"/>
                </a:solidFill>
              </a:rPr>
              <a:t>, the African latrine fly, in pit latrines in The Gambia</a:t>
            </a:r>
          </a:p>
          <a:p>
            <a:endParaRPr lang="en-US" sz="1000" i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81D1CF-4D40-4DF2-AE16-3CDE2D6B1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018" y="706050"/>
            <a:ext cx="2822712" cy="2205244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DB1DA7-D057-41E2-B2D5-C6B00D080B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017" y="3020200"/>
            <a:ext cx="2822713" cy="2242488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90860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4348D-DE15-4B43-B8C7-889C69FA6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38983-7F0B-48DC-9DB8-75601F7AC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4" name="Shape 77">
            <a:extLst>
              <a:ext uri="{FF2B5EF4-FFF2-40B4-BE49-F238E27FC236}">
                <a16:creationId xmlns:a16="http://schemas.microsoft.com/office/drawing/2014/main" id="{D6D698D2-A495-4A09-9993-3109E9EC56C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3281" b="-946"/>
          <a:stretch/>
        </p:blipFill>
        <p:spPr>
          <a:xfrm>
            <a:off x="0" y="90642"/>
            <a:ext cx="12191702" cy="68433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3198F6A0-2AE7-453C-A13E-68CF8A1DB326}"/>
              </a:ext>
            </a:extLst>
          </p:cNvPr>
          <p:cNvSpPr txBox="1"/>
          <p:nvPr/>
        </p:nvSpPr>
        <p:spPr>
          <a:xfrm>
            <a:off x="338228" y="1647386"/>
            <a:ext cx="9799983" cy="2797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rgbClr val="513111"/>
                </a:solidFill>
              </a:rPr>
              <a:t>Other Health Concerns*</a:t>
            </a:r>
            <a:endParaRPr lang="en-US" dirty="0">
              <a:solidFill>
                <a:srgbClr val="513111"/>
              </a:solidFill>
            </a:endParaRPr>
          </a:p>
          <a:p>
            <a:endParaRPr lang="en-US" dirty="0">
              <a:solidFill>
                <a:srgbClr val="513111"/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US" sz="4000" dirty="0">
                <a:solidFill>
                  <a:srgbClr val="513111"/>
                </a:solidFill>
              </a:rPr>
              <a:t>The average pit can produce 100 000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513111"/>
                </a:solidFill>
              </a:rPr>
              <a:t>flies annually**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E155EDEA-B726-4C3D-9039-F9B8AE19AFEE}"/>
              </a:ext>
            </a:extLst>
          </p:cNvPr>
          <p:cNvSpPr txBox="1"/>
          <p:nvPr/>
        </p:nvSpPr>
        <p:spPr>
          <a:xfrm>
            <a:off x="738807" y="6129567"/>
            <a:ext cx="86868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i="1" dirty="0">
                <a:solidFill>
                  <a:schemeClr val="bg1"/>
                </a:solidFill>
              </a:rPr>
              <a:t>* Source: Pit Latrines: A Public Health Concern in Africa,</a:t>
            </a:r>
          </a:p>
          <a:p>
            <a:r>
              <a:rPr lang="en-US" sz="1000" i="1" dirty="0">
                <a:solidFill>
                  <a:schemeClr val="bg1"/>
                </a:solidFill>
              </a:rPr>
              <a:t>** Source: Preliminary studies developing methods for the control of </a:t>
            </a:r>
            <a:r>
              <a:rPr lang="en-US" sz="1000" i="1" dirty="0" err="1">
                <a:solidFill>
                  <a:schemeClr val="bg1"/>
                </a:solidFill>
              </a:rPr>
              <a:t>Chrysomya</a:t>
            </a:r>
            <a:r>
              <a:rPr lang="en-US" sz="1000" i="1" dirty="0">
                <a:solidFill>
                  <a:schemeClr val="bg1"/>
                </a:solidFill>
              </a:rPr>
              <a:t> </a:t>
            </a:r>
            <a:r>
              <a:rPr lang="en-US" sz="1000" i="1" dirty="0" err="1">
                <a:solidFill>
                  <a:schemeClr val="bg1"/>
                </a:solidFill>
              </a:rPr>
              <a:t>putoria</a:t>
            </a:r>
            <a:r>
              <a:rPr lang="en-US" sz="1000" i="1" dirty="0">
                <a:solidFill>
                  <a:schemeClr val="bg1"/>
                </a:solidFill>
              </a:rPr>
              <a:t>, the African latrine fly, in pit latrines in The Gambia</a:t>
            </a:r>
          </a:p>
          <a:p>
            <a:endParaRPr lang="en-US" sz="1000" i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81D1CF-4D40-4DF2-AE16-3CDE2D6B1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018" y="706050"/>
            <a:ext cx="2822712" cy="2205244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DB1DA7-D057-41E2-B2D5-C6B00D080B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017" y="3020200"/>
            <a:ext cx="2822713" cy="2242488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48635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4348D-DE15-4B43-B8C7-889C69FA6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38983-7F0B-48DC-9DB8-75601F7AC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4" name="Shape 77">
            <a:extLst>
              <a:ext uri="{FF2B5EF4-FFF2-40B4-BE49-F238E27FC236}">
                <a16:creationId xmlns:a16="http://schemas.microsoft.com/office/drawing/2014/main" id="{D6D698D2-A495-4A09-9993-3109E9EC56C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3281" b="-946"/>
          <a:stretch/>
        </p:blipFill>
        <p:spPr>
          <a:xfrm>
            <a:off x="1" y="0"/>
            <a:ext cx="12191702" cy="68433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3198F6A0-2AE7-453C-A13E-68CF8A1DB326}"/>
              </a:ext>
            </a:extLst>
          </p:cNvPr>
          <p:cNvSpPr txBox="1"/>
          <p:nvPr/>
        </p:nvSpPr>
        <p:spPr>
          <a:xfrm>
            <a:off x="500270" y="1154547"/>
            <a:ext cx="9799983" cy="3265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rgbClr val="513111"/>
                </a:solidFill>
              </a:rPr>
              <a:t>Other Health Concerns*</a:t>
            </a:r>
            <a:endParaRPr lang="en-US" dirty="0">
              <a:solidFill>
                <a:srgbClr val="513111"/>
              </a:solidFill>
            </a:endParaRPr>
          </a:p>
          <a:p>
            <a:endParaRPr lang="en-US" dirty="0">
              <a:solidFill>
                <a:srgbClr val="513111"/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US" sz="4000" dirty="0">
                <a:solidFill>
                  <a:srgbClr val="513111"/>
                </a:solidFill>
              </a:rPr>
              <a:t>Related diseases include Hepatitis A, Protozoal, E. Coli, </a:t>
            </a:r>
            <a:r>
              <a:rPr lang="en-US" sz="4000" dirty="0" err="1">
                <a:solidFill>
                  <a:srgbClr val="513111"/>
                </a:solidFill>
              </a:rPr>
              <a:t>etc</a:t>
            </a:r>
            <a:endParaRPr lang="en-US" sz="4000" dirty="0">
              <a:solidFill>
                <a:srgbClr val="513111"/>
              </a:solidFill>
            </a:endParaRPr>
          </a:p>
          <a:p>
            <a:pPr>
              <a:lnSpc>
                <a:spcPct val="150000"/>
              </a:lnSpc>
            </a:pPr>
            <a:endParaRPr lang="en-US" dirty="0">
              <a:solidFill>
                <a:srgbClr val="513111"/>
              </a:solidFill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E155EDEA-B726-4C3D-9039-F9B8AE19AFEE}"/>
              </a:ext>
            </a:extLst>
          </p:cNvPr>
          <p:cNvSpPr txBox="1"/>
          <p:nvPr/>
        </p:nvSpPr>
        <p:spPr>
          <a:xfrm>
            <a:off x="738807" y="6129567"/>
            <a:ext cx="86868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i="1" dirty="0">
                <a:solidFill>
                  <a:schemeClr val="bg1"/>
                </a:solidFill>
              </a:rPr>
              <a:t>* Source: Pit Latrines: A Public Health Concern in Africa,</a:t>
            </a:r>
          </a:p>
          <a:p>
            <a:r>
              <a:rPr lang="en-US" sz="1000" i="1" dirty="0">
                <a:solidFill>
                  <a:schemeClr val="bg1"/>
                </a:solidFill>
              </a:rPr>
              <a:t>** Source: Preliminary studies developing methods for the control of </a:t>
            </a:r>
            <a:r>
              <a:rPr lang="en-US" sz="1000" i="1" dirty="0" err="1">
                <a:solidFill>
                  <a:schemeClr val="bg1"/>
                </a:solidFill>
              </a:rPr>
              <a:t>Chrysomya</a:t>
            </a:r>
            <a:r>
              <a:rPr lang="en-US" sz="1000" i="1" dirty="0">
                <a:solidFill>
                  <a:schemeClr val="bg1"/>
                </a:solidFill>
              </a:rPr>
              <a:t> </a:t>
            </a:r>
            <a:r>
              <a:rPr lang="en-US" sz="1000" i="1" dirty="0" err="1">
                <a:solidFill>
                  <a:schemeClr val="bg1"/>
                </a:solidFill>
              </a:rPr>
              <a:t>putoria</a:t>
            </a:r>
            <a:r>
              <a:rPr lang="en-US" sz="1000" i="1" dirty="0">
                <a:solidFill>
                  <a:schemeClr val="bg1"/>
                </a:solidFill>
              </a:rPr>
              <a:t>, the African latrine fly, in pit latrines in The Gambia</a:t>
            </a:r>
          </a:p>
          <a:p>
            <a:endParaRPr lang="en-US" sz="1000" i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81D1CF-4D40-4DF2-AE16-3CDE2D6B1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018" y="706050"/>
            <a:ext cx="2822712" cy="2205244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DB1DA7-D057-41E2-B2D5-C6B00D080B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017" y="3020200"/>
            <a:ext cx="2822713" cy="2242488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27700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4348D-DE15-4B43-B8C7-889C69FA6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38983-7F0B-48DC-9DB8-75601F7AC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4" name="Shape 77">
            <a:extLst>
              <a:ext uri="{FF2B5EF4-FFF2-40B4-BE49-F238E27FC236}">
                <a16:creationId xmlns:a16="http://schemas.microsoft.com/office/drawing/2014/main" id="{D6D698D2-A495-4A09-9993-3109E9EC56C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3281" b="-946"/>
          <a:stretch/>
        </p:blipFill>
        <p:spPr>
          <a:xfrm>
            <a:off x="1" y="0"/>
            <a:ext cx="12191702" cy="68433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3198F6A0-2AE7-453C-A13E-68CF8A1DB326}"/>
              </a:ext>
            </a:extLst>
          </p:cNvPr>
          <p:cNvSpPr txBox="1"/>
          <p:nvPr/>
        </p:nvSpPr>
        <p:spPr>
          <a:xfrm>
            <a:off x="182215" y="668340"/>
            <a:ext cx="9799983" cy="5112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rgbClr val="513111"/>
                </a:solidFill>
              </a:rPr>
              <a:t>Other Health Concerns*</a:t>
            </a:r>
            <a:endParaRPr lang="en-US" dirty="0">
              <a:solidFill>
                <a:srgbClr val="513111"/>
              </a:solidFill>
            </a:endParaRPr>
          </a:p>
          <a:p>
            <a:endParaRPr lang="en-US" dirty="0">
              <a:solidFill>
                <a:srgbClr val="513111"/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US" sz="4000" dirty="0">
                <a:solidFill>
                  <a:srgbClr val="513111"/>
                </a:solidFill>
              </a:rPr>
              <a:t>Some diseases spread by Mosquitoes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513111"/>
                </a:solidFill>
              </a:rPr>
              <a:t>that are well documented -  Malaria,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513111"/>
                </a:solidFill>
              </a:rPr>
              <a:t>Zika Virus, West Nile Virus, Dengue Fever </a:t>
            </a:r>
          </a:p>
          <a:p>
            <a:pPr>
              <a:lnSpc>
                <a:spcPct val="150000"/>
              </a:lnSpc>
            </a:pPr>
            <a:endParaRPr lang="en-US" sz="4000" dirty="0">
              <a:solidFill>
                <a:srgbClr val="513111"/>
              </a:solidFill>
            </a:endParaRPr>
          </a:p>
          <a:p>
            <a:pPr>
              <a:lnSpc>
                <a:spcPct val="150000"/>
              </a:lnSpc>
            </a:pPr>
            <a:endParaRPr lang="en-US" dirty="0">
              <a:solidFill>
                <a:srgbClr val="513111"/>
              </a:solidFill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E155EDEA-B726-4C3D-9039-F9B8AE19AFEE}"/>
              </a:ext>
            </a:extLst>
          </p:cNvPr>
          <p:cNvSpPr txBox="1"/>
          <p:nvPr/>
        </p:nvSpPr>
        <p:spPr>
          <a:xfrm>
            <a:off x="738807" y="6129567"/>
            <a:ext cx="86868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i="1" dirty="0">
                <a:solidFill>
                  <a:schemeClr val="bg1"/>
                </a:solidFill>
              </a:rPr>
              <a:t>* Source: Pit Latrines: A Public Health Concern in Africa,</a:t>
            </a:r>
          </a:p>
          <a:p>
            <a:r>
              <a:rPr lang="en-US" sz="1000" i="1" dirty="0">
                <a:solidFill>
                  <a:schemeClr val="bg1"/>
                </a:solidFill>
              </a:rPr>
              <a:t>** Source: Preliminary studies developing methods for the control of </a:t>
            </a:r>
            <a:r>
              <a:rPr lang="en-US" sz="1000" i="1" dirty="0" err="1">
                <a:solidFill>
                  <a:schemeClr val="bg1"/>
                </a:solidFill>
              </a:rPr>
              <a:t>Chrysomya</a:t>
            </a:r>
            <a:r>
              <a:rPr lang="en-US" sz="1000" i="1" dirty="0">
                <a:solidFill>
                  <a:schemeClr val="bg1"/>
                </a:solidFill>
              </a:rPr>
              <a:t> </a:t>
            </a:r>
            <a:r>
              <a:rPr lang="en-US" sz="1000" i="1" dirty="0" err="1">
                <a:solidFill>
                  <a:schemeClr val="bg1"/>
                </a:solidFill>
              </a:rPr>
              <a:t>putoria</a:t>
            </a:r>
            <a:r>
              <a:rPr lang="en-US" sz="1000" i="1" dirty="0">
                <a:solidFill>
                  <a:schemeClr val="bg1"/>
                </a:solidFill>
              </a:rPr>
              <a:t>, the African latrine fly, in pit latrines in The Gambia</a:t>
            </a:r>
          </a:p>
          <a:p>
            <a:endParaRPr lang="en-US" sz="1000" i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81D1CF-4D40-4DF2-AE16-3CDE2D6B1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018" y="706050"/>
            <a:ext cx="2822712" cy="2205244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DB1DA7-D057-41E2-B2D5-C6B00D080B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017" y="3020200"/>
            <a:ext cx="2822713" cy="2242488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22077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4348D-DE15-4B43-B8C7-889C69FA6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38983-7F0B-48DC-9DB8-75601F7AC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4" name="Shape 77">
            <a:extLst>
              <a:ext uri="{FF2B5EF4-FFF2-40B4-BE49-F238E27FC236}">
                <a16:creationId xmlns:a16="http://schemas.microsoft.com/office/drawing/2014/main" id="{D6D698D2-A495-4A09-9993-3109E9EC56C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3281" b="-946"/>
          <a:stretch/>
        </p:blipFill>
        <p:spPr>
          <a:xfrm>
            <a:off x="1" y="0"/>
            <a:ext cx="12191702" cy="68433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3198F6A0-2AE7-453C-A13E-68CF8A1DB326}"/>
              </a:ext>
            </a:extLst>
          </p:cNvPr>
          <p:cNvSpPr txBox="1"/>
          <p:nvPr/>
        </p:nvSpPr>
        <p:spPr>
          <a:xfrm>
            <a:off x="480390" y="999936"/>
            <a:ext cx="9799983" cy="372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rgbClr val="513111"/>
                </a:solidFill>
              </a:rPr>
              <a:t>Other Health Concerns*</a:t>
            </a:r>
            <a:endParaRPr lang="en-US" dirty="0">
              <a:solidFill>
                <a:srgbClr val="513111"/>
              </a:solidFill>
            </a:endParaRPr>
          </a:p>
          <a:p>
            <a:endParaRPr lang="en-US" dirty="0">
              <a:solidFill>
                <a:srgbClr val="513111"/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US" sz="4000" dirty="0">
                <a:solidFill>
                  <a:srgbClr val="513111"/>
                </a:solidFill>
              </a:rPr>
              <a:t>Poorly built latrines also make for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513111"/>
                </a:solidFill>
              </a:rPr>
              <a:t>favorable environments for hookworm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513111"/>
                </a:solidFill>
              </a:rPr>
              <a:t>&amp; the transmission thereof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E155EDEA-B726-4C3D-9039-F9B8AE19AFEE}"/>
              </a:ext>
            </a:extLst>
          </p:cNvPr>
          <p:cNvSpPr txBox="1"/>
          <p:nvPr/>
        </p:nvSpPr>
        <p:spPr>
          <a:xfrm>
            <a:off x="738807" y="6129567"/>
            <a:ext cx="86868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i="1" dirty="0">
                <a:solidFill>
                  <a:schemeClr val="bg1"/>
                </a:solidFill>
              </a:rPr>
              <a:t>* Source: Pit Latrines: A Public Health Concern in Africa,</a:t>
            </a:r>
          </a:p>
          <a:p>
            <a:r>
              <a:rPr lang="en-US" sz="1000" i="1" dirty="0">
                <a:solidFill>
                  <a:schemeClr val="bg1"/>
                </a:solidFill>
              </a:rPr>
              <a:t>** Source: Preliminary studies developing methods for the control of </a:t>
            </a:r>
            <a:r>
              <a:rPr lang="en-US" sz="1000" i="1" dirty="0" err="1">
                <a:solidFill>
                  <a:schemeClr val="bg1"/>
                </a:solidFill>
              </a:rPr>
              <a:t>Chrysomya</a:t>
            </a:r>
            <a:r>
              <a:rPr lang="en-US" sz="1000" i="1" dirty="0">
                <a:solidFill>
                  <a:schemeClr val="bg1"/>
                </a:solidFill>
              </a:rPr>
              <a:t> </a:t>
            </a:r>
            <a:r>
              <a:rPr lang="en-US" sz="1000" i="1" dirty="0" err="1">
                <a:solidFill>
                  <a:schemeClr val="bg1"/>
                </a:solidFill>
              </a:rPr>
              <a:t>putoria</a:t>
            </a:r>
            <a:r>
              <a:rPr lang="en-US" sz="1000" i="1" dirty="0">
                <a:solidFill>
                  <a:schemeClr val="bg1"/>
                </a:solidFill>
              </a:rPr>
              <a:t>, the African latrine fly, in pit latrines in The Gambia</a:t>
            </a:r>
          </a:p>
          <a:p>
            <a:endParaRPr lang="en-US" sz="1000" i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81D1CF-4D40-4DF2-AE16-3CDE2D6B1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018" y="706050"/>
            <a:ext cx="2822712" cy="2205244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DB1DA7-D057-41E2-B2D5-C6B00D080B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017" y="3020200"/>
            <a:ext cx="2822713" cy="2242488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07096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C47862-FC52-4B89-BB94-EE1BD07B3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29" y="1"/>
            <a:ext cx="9021685" cy="63573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20BE4B-FDA1-46E7-B930-2141C556489A}"/>
              </a:ext>
            </a:extLst>
          </p:cNvPr>
          <p:cNvSpPr txBox="1"/>
          <p:nvPr/>
        </p:nvSpPr>
        <p:spPr>
          <a:xfrm>
            <a:off x="6096000" y="6396335"/>
            <a:ext cx="7867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b="1" i="1" dirty="0">
                <a:solidFill>
                  <a:schemeClr val="accent6">
                    <a:lumMod val="50000"/>
                  </a:schemeClr>
                </a:solidFill>
                <a:latin typeface="Berlin Sans FB Demi" panose="020E0802020502020306" pitchFamily="34" charset="0"/>
              </a:rPr>
              <a:t>WATER IS LIFE, SANITATION IS DIGNITY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624B8B-3823-4EE9-B5E0-157498FD1C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668" y="3178673"/>
            <a:ext cx="3395851" cy="292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47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4348D-DE15-4B43-B8C7-889C69FA6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38983-7F0B-48DC-9DB8-75601F7AC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4" name="Shape 77">
            <a:extLst>
              <a:ext uri="{FF2B5EF4-FFF2-40B4-BE49-F238E27FC236}">
                <a16:creationId xmlns:a16="http://schemas.microsoft.com/office/drawing/2014/main" id="{D6D698D2-A495-4A09-9993-3109E9EC56C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3281" b="-946"/>
          <a:stretch/>
        </p:blipFill>
        <p:spPr>
          <a:xfrm>
            <a:off x="1" y="0"/>
            <a:ext cx="12191702" cy="68433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C3408321-7983-4DC7-9275-80EF8EB9208F}"/>
              </a:ext>
            </a:extLst>
          </p:cNvPr>
          <p:cNvSpPr txBox="1"/>
          <p:nvPr/>
        </p:nvSpPr>
        <p:spPr>
          <a:xfrm>
            <a:off x="466168" y="736673"/>
            <a:ext cx="5793028" cy="5029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rgbClr val="513111"/>
                </a:solidFill>
              </a:rPr>
              <a:t>Organico</a:t>
            </a:r>
          </a:p>
          <a:p>
            <a:endParaRPr lang="en-US" dirty="0">
              <a:solidFill>
                <a:srgbClr val="513111"/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US" sz="4000" dirty="0">
                <a:solidFill>
                  <a:srgbClr val="513111"/>
                </a:solidFill>
              </a:rPr>
              <a:t>A blend of natural, environmentally friendly  enzymes, micro-organisms &amp; bacteria</a:t>
            </a:r>
          </a:p>
          <a:p>
            <a:pPr>
              <a:lnSpc>
                <a:spcPct val="150000"/>
              </a:lnSpc>
            </a:pPr>
            <a:endParaRPr lang="en-US" sz="1400" dirty="0">
              <a:solidFill>
                <a:srgbClr val="513111"/>
              </a:solidFill>
            </a:endParaRPr>
          </a:p>
        </p:txBody>
      </p:sp>
      <p:pic>
        <p:nvPicPr>
          <p:cNvPr id="8" name="Google Shape;163;p21">
            <a:extLst>
              <a:ext uri="{FF2B5EF4-FFF2-40B4-BE49-F238E27FC236}">
                <a16:creationId xmlns:a16="http://schemas.microsoft.com/office/drawing/2014/main" id="{4477C790-2196-4FED-B8E3-363CF4AC8F8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31228" y="1448972"/>
            <a:ext cx="5560475" cy="527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42D6E2-E622-4C9A-B06F-A7C5EA5BA7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809" y="4412076"/>
            <a:ext cx="2754842" cy="237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791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4348D-DE15-4B43-B8C7-889C69FA6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38983-7F0B-48DC-9DB8-75601F7AC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4" name="Shape 77">
            <a:extLst>
              <a:ext uri="{FF2B5EF4-FFF2-40B4-BE49-F238E27FC236}">
                <a16:creationId xmlns:a16="http://schemas.microsoft.com/office/drawing/2014/main" id="{D6D698D2-A495-4A09-9993-3109E9EC56C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3281" b="-946"/>
          <a:stretch/>
        </p:blipFill>
        <p:spPr>
          <a:xfrm>
            <a:off x="1" y="0"/>
            <a:ext cx="12191702" cy="68433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C3408321-7983-4DC7-9275-80EF8EB9208F}"/>
              </a:ext>
            </a:extLst>
          </p:cNvPr>
          <p:cNvSpPr txBox="1"/>
          <p:nvPr/>
        </p:nvSpPr>
        <p:spPr>
          <a:xfrm>
            <a:off x="419101" y="750740"/>
            <a:ext cx="5793028" cy="5029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rgbClr val="513111"/>
                </a:solidFill>
              </a:rPr>
              <a:t>Organico</a:t>
            </a:r>
          </a:p>
          <a:p>
            <a:endParaRPr lang="en-US" dirty="0">
              <a:solidFill>
                <a:srgbClr val="513111"/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US" sz="4000" dirty="0">
                <a:solidFill>
                  <a:srgbClr val="513111"/>
                </a:solidFill>
              </a:rPr>
              <a:t>Degrade </a:t>
            </a:r>
            <a:r>
              <a:rPr lang="en-US" sz="4000" dirty="0" err="1">
                <a:solidFill>
                  <a:srgbClr val="513111"/>
                </a:solidFill>
              </a:rPr>
              <a:t>faecal</a:t>
            </a:r>
            <a:r>
              <a:rPr lang="en-US" sz="4000" dirty="0">
                <a:solidFill>
                  <a:srgbClr val="513111"/>
                </a:solidFill>
              </a:rPr>
              <a:t>, biological &amp; organic waste by stimulating microbes in the pit to degrade sludge</a:t>
            </a:r>
          </a:p>
          <a:p>
            <a:pPr>
              <a:lnSpc>
                <a:spcPct val="150000"/>
              </a:lnSpc>
            </a:pPr>
            <a:endParaRPr lang="en-US" sz="1400" dirty="0">
              <a:solidFill>
                <a:srgbClr val="513111"/>
              </a:solidFill>
            </a:endParaRPr>
          </a:p>
        </p:txBody>
      </p:sp>
      <p:pic>
        <p:nvPicPr>
          <p:cNvPr id="8" name="Google Shape;163;p21">
            <a:extLst>
              <a:ext uri="{FF2B5EF4-FFF2-40B4-BE49-F238E27FC236}">
                <a16:creationId xmlns:a16="http://schemas.microsoft.com/office/drawing/2014/main" id="{4477C790-2196-4FED-B8E3-363CF4AC8F8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31228" y="1448972"/>
            <a:ext cx="5560475" cy="527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42D6E2-E622-4C9A-B06F-A7C5EA5BA7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809" y="4412076"/>
            <a:ext cx="2754842" cy="237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23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4348D-DE15-4B43-B8C7-889C69FA6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38983-7F0B-48DC-9DB8-75601F7AC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4" name="Shape 77">
            <a:extLst>
              <a:ext uri="{FF2B5EF4-FFF2-40B4-BE49-F238E27FC236}">
                <a16:creationId xmlns:a16="http://schemas.microsoft.com/office/drawing/2014/main" id="{D6D698D2-A495-4A09-9993-3109E9EC56C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3281" b="-946"/>
          <a:stretch/>
        </p:blipFill>
        <p:spPr>
          <a:xfrm>
            <a:off x="1" y="0"/>
            <a:ext cx="12191702" cy="68433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C3408321-7983-4DC7-9275-80EF8EB9208F}"/>
              </a:ext>
            </a:extLst>
          </p:cNvPr>
          <p:cNvSpPr txBox="1"/>
          <p:nvPr/>
        </p:nvSpPr>
        <p:spPr>
          <a:xfrm>
            <a:off x="302824" y="452576"/>
            <a:ext cx="5793028" cy="5952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rgbClr val="513111"/>
                </a:solidFill>
              </a:rPr>
              <a:t>Organico</a:t>
            </a:r>
          </a:p>
          <a:p>
            <a:endParaRPr lang="en-US" dirty="0">
              <a:solidFill>
                <a:srgbClr val="513111"/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US" sz="4000" dirty="0">
                <a:solidFill>
                  <a:srgbClr val="513111"/>
                </a:solidFill>
              </a:rPr>
              <a:t>Through the fragrance in the formulation, &amp; the action of degrading waste, it eliminates </a:t>
            </a:r>
            <a:r>
              <a:rPr lang="en-US" sz="4000" dirty="0" err="1">
                <a:solidFill>
                  <a:srgbClr val="513111"/>
                </a:solidFill>
              </a:rPr>
              <a:t>odours</a:t>
            </a:r>
            <a:endParaRPr lang="en-US" sz="4000" dirty="0">
              <a:solidFill>
                <a:srgbClr val="513111"/>
              </a:solidFill>
            </a:endParaRPr>
          </a:p>
          <a:p>
            <a:pPr>
              <a:lnSpc>
                <a:spcPct val="150000"/>
              </a:lnSpc>
            </a:pPr>
            <a:endParaRPr lang="en-US" sz="1400" dirty="0">
              <a:solidFill>
                <a:srgbClr val="513111"/>
              </a:solidFill>
            </a:endParaRPr>
          </a:p>
        </p:txBody>
      </p:sp>
      <p:pic>
        <p:nvPicPr>
          <p:cNvPr id="8" name="Google Shape;163;p21">
            <a:extLst>
              <a:ext uri="{FF2B5EF4-FFF2-40B4-BE49-F238E27FC236}">
                <a16:creationId xmlns:a16="http://schemas.microsoft.com/office/drawing/2014/main" id="{4477C790-2196-4FED-B8E3-363CF4AC8F8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31228" y="1448972"/>
            <a:ext cx="5560475" cy="527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42D6E2-E622-4C9A-B06F-A7C5EA5BA7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809" y="4412076"/>
            <a:ext cx="2754842" cy="237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994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7E31C-8F9D-4BDD-B96A-41F0E7AE0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C7D29-8EFC-481C-8F00-91C2B59D8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4" name="Shape 77">
            <a:extLst>
              <a:ext uri="{FF2B5EF4-FFF2-40B4-BE49-F238E27FC236}">
                <a16:creationId xmlns:a16="http://schemas.microsoft.com/office/drawing/2014/main" id="{1CDCA812-7BC3-47C5-91B4-99E32E8AF02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3281" b="-946"/>
          <a:stretch/>
        </p:blipFill>
        <p:spPr>
          <a:xfrm>
            <a:off x="1" y="0"/>
            <a:ext cx="12191702" cy="68433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35517AD6-8ADF-4C22-9A72-467804E159FE}"/>
              </a:ext>
            </a:extLst>
          </p:cNvPr>
          <p:cNvSpPr txBox="1"/>
          <p:nvPr/>
        </p:nvSpPr>
        <p:spPr>
          <a:xfrm>
            <a:off x="1150735" y="297494"/>
            <a:ext cx="989023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rgbClr val="513111"/>
                </a:solidFill>
              </a:rPr>
              <a:t>Globally 2.6bn people do not have access to basic sanitation</a:t>
            </a:r>
          </a:p>
          <a:p>
            <a:pPr algn="ctr"/>
            <a:endParaRPr lang="en-US" b="1" dirty="0">
              <a:solidFill>
                <a:srgbClr val="51311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D0A8EA-7350-4AFA-B2BD-5A5C0906CB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593" b="13553"/>
          <a:stretch/>
        </p:blipFill>
        <p:spPr>
          <a:xfrm>
            <a:off x="1813224" y="1758319"/>
            <a:ext cx="8836019" cy="3882282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10392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4348D-DE15-4B43-B8C7-889C69FA6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38983-7F0B-48DC-9DB8-75601F7AC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4" name="Shape 77">
            <a:extLst>
              <a:ext uri="{FF2B5EF4-FFF2-40B4-BE49-F238E27FC236}">
                <a16:creationId xmlns:a16="http://schemas.microsoft.com/office/drawing/2014/main" id="{D6D698D2-A495-4A09-9993-3109E9EC56C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3281" b="-946"/>
          <a:stretch/>
        </p:blipFill>
        <p:spPr>
          <a:xfrm>
            <a:off x="1" y="0"/>
            <a:ext cx="12191702" cy="68433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C3408321-7983-4DC7-9275-80EF8EB9208F}"/>
              </a:ext>
            </a:extLst>
          </p:cNvPr>
          <p:cNvSpPr txBox="1"/>
          <p:nvPr/>
        </p:nvSpPr>
        <p:spPr>
          <a:xfrm>
            <a:off x="466168" y="959640"/>
            <a:ext cx="5793028" cy="4106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rgbClr val="513111"/>
                </a:solidFill>
              </a:rPr>
              <a:t>Organico</a:t>
            </a:r>
          </a:p>
          <a:p>
            <a:endParaRPr lang="en-US" dirty="0">
              <a:solidFill>
                <a:srgbClr val="513111"/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US" sz="4000" dirty="0">
                <a:solidFill>
                  <a:srgbClr val="513111"/>
                </a:solidFill>
              </a:rPr>
              <a:t>Non-harmful to people, animals, plant life or the environment</a:t>
            </a:r>
          </a:p>
          <a:p>
            <a:pPr>
              <a:lnSpc>
                <a:spcPct val="150000"/>
              </a:lnSpc>
            </a:pPr>
            <a:endParaRPr lang="en-US" sz="1400" dirty="0">
              <a:solidFill>
                <a:srgbClr val="513111"/>
              </a:solidFill>
            </a:endParaRPr>
          </a:p>
        </p:txBody>
      </p:sp>
      <p:pic>
        <p:nvPicPr>
          <p:cNvPr id="8" name="Google Shape;163;p21">
            <a:extLst>
              <a:ext uri="{FF2B5EF4-FFF2-40B4-BE49-F238E27FC236}">
                <a16:creationId xmlns:a16="http://schemas.microsoft.com/office/drawing/2014/main" id="{4477C790-2196-4FED-B8E3-363CF4AC8F8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31228" y="1448972"/>
            <a:ext cx="5560475" cy="527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42D6E2-E622-4C9A-B06F-A7C5EA5BA7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809" y="4412076"/>
            <a:ext cx="2754842" cy="237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7118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4348D-DE15-4B43-B8C7-889C69FA6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38983-7F0B-48DC-9DB8-75601F7AC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4" name="Shape 77">
            <a:extLst>
              <a:ext uri="{FF2B5EF4-FFF2-40B4-BE49-F238E27FC236}">
                <a16:creationId xmlns:a16="http://schemas.microsoft.com/office/drawing/2014/main" id="{D6D698D2-A495-4A09-9993-3109E9EC56C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3281" b="-946"/>
          <a:stretch/>
        </p:blipFill>
        <p:spPr>
          <a:xfrm>
            <a:off x="1" y="0"/>
            <a:ext cx="12191702" cy="68433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C3408321-7983-4DC7-9275-80EF8EB9208F}"/>
              </a:ext>
            </a:extLst>
          </p:cNvPr>
          <p:cNvSpPr txBox="1"/>
          <p:nvPr/>
        </p:nvSpPr>
        <p:spPr>
          <a:xfrm>
            <a:off x="466168" y="1058782"/>
            <a:ext cx="5793028" cy="4106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rgbClr val="513111"/>
                </a:solidFill>
              </a:rPr>
              <a:t>Organico</a:t>
            </a:r>
          </a:p>
          <a:p>
            <a:endParaRPr lang="en-US" dirty="0">
              <a:solidFill>
                <a:srgbClr val="513111"/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US" sz="4000" dirty="0">
                <a:solidFill>
                  <a:srgbClr val="513111"/>
                </a:solidFill>
              </a:rPr>
              <a:t>Able to function under various environmental conditions</a:t>
            </a: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endParaRPr lang="en-US" sz="1400" dirty="0">
              <a:solidFill>
                <a:srgbClr val="513111"/>
              </a:solidFill>
            </a:endParaRPr>
          </a:p>
        </p:txBody>
      </p:sp>
      <p:pic>
        <p:nvPicPr>
          <p:cNvPr id="8" name="Google Shape;163;p21">
            <a:extLst>
              <a:ext uri="{FF2B5EF4-FFF2-40B4-BE49-F238E27FC236}">
                <a16:creationId xmlns:a16="http://schemas.microsoft.com/office/drawing/2014/main" id="{4477C790-2196-4FED-B8E3-363CF4AC8F8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31228" y="1448972"/>
            <a:ext cx="5560475" cy="527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42D6E2-E622-4C9A-B06F-A7C5EA5BA7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809" y="4412076"/>
            <a:ext cx="2754842" cy="237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3426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4348D-DE15-4B43-B8C7-889C69FA6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38983-7F0B-48DC-9DB8-75601F7AC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4" name="Shape 77">
            <a:extLst>
              <a:ext uri="{FF2B5EF4-FFF2-40B4-BE49-F238E27FC236}">
                <a16:creationId xmlns:a16="http://schemas.microsoft.com/office/drawing/2014/main" id="{D6D698D2-A495-4A09-9993-3109E9EC56C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3281" b="-946"/>
          <a:stretch/>
        </p:blipFill>
        <p:spPr>
          <a:xfrm>
            <a:off x="1" y="0"/>
            <a:ext cx="12191702" cy="68433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C7979741-C2C3-4045-8FA7-FB53D0AE0A08}"/>
              </a:ext>
            </a:extLst>
          </p:cNvPr>
          <p:cNvSpPr txBox="1"/>
          <p:nvPr/>
        </p:nvSpPr>
        <p:spPr>
          <a:xfrm>
            <a:off x="562303" y="346381"/>
            <a:ext cx="6878682" cy="5706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rgbClr val="513111"/>
                </a:solidFill>
              </a:rPr>
              <a:t>What are the By-Products</a:t>
            </a:r>
            <a:endParaRPr lang="en-US" dirty="0">
              <a:solidFill>
                <a:srgbClr val="513111"/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endParaRPr lang="en-US" dirty="0">
              <a:solidFill>
                <a:srgbClr val="513111"/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US" sz="4000" dirty="0">
                <a:solidFill>
                  <a:srgbClr val="513111"/>
                </a:solidFill>
              </a:rPr>
              <a:t>Given the organic &amp; biological degrading process, the only by-products are:</a:t>
            </a:r>
          </a:p>
          <a:p>
            <a:pPr marL="742950" lvl="1" indent="-285750">
              <a:lnSpc>
                <a:spcPct val="150000"/>
              </a:lnSpc>
              <a:buBlip>
                <a:blip r:embed="rId3"/>
              </a:buBlip>
            </a:pPr>
            <a:r>
              <a:rPr lang="en-US" sz="4000" dirty="0">
                <a:solidFill>
                  <a:srgbClr val="513111"/>
                </a:solidFill>
              </a:rPr>
              <a:t>Water</a:t>
            </a:r>
          </a:p>
          <a:p>
            <a:pPr marL="742950" lvl="1" indent="-285750">
              <a:lnSpc>
                <a:spcPct val="150000"/>
              </a:lnSpc>
              <a:buBlip>
                <a:blip r:embed="rId3"/>
              </a:buBlip>
            </a:pPr>
            <a:r>
              <a:rPr lang="en-US" sz="4000" dirty="0">
                <a:solidFill>
                  <a:srgbClr val="513111"/>
                </a:solidFill>
              </a:rPr>
              <a:t>Gas (primarily methane)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602CC1-CE7D-41BA-8DED-B9747FE283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694" y="854226"/>
            <a:ext cx="3642060" cy="51495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56BC24-C5AB-4E2C-9981-22308AB91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528" y="2925350"/>
            <a:ext cx="1260533" cy="1782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427C3F-A25A-4659-A9D1-5E986A97527C}"/>
              </a:ext>
            </a:extLst>
          </p:cNvPr>
          <p:cNvSpPr txBox="1"/>
          <p:nvPr/>
        </p:nvSpPr>
        <p:spPr>
          <a:xfrm>
            <a:off x="9031701" y="2177493"/>
            <a:ext cx="722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/>
              <a:t>2.5Kg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E713CA-26B9-4D3C-9F4D-776B54B2C382}"/>
              </a:ext>
            </a:extLst>
          </p:cNvPr>
          <p:cNvSpPr txBox="1"/>
          <p:nvPr/>
        </p:nvSpPr>
        <p:spPr>
          <a:xfrm>
            <a:off x="6466839" y="3661212"/>
            <a:ext cx="680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/>
              <a:t>100g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823362-8C87-4F72-82F1-D2C1A4E1B2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365" y="3903264"/>
            <a:ext cx="1260534" cy="17833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C77AFF8-1AA9-44FC-9F02-FB1E2B2CCF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646" y="4098399"/>
            <a:ext cx="3242630" cy="279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13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4348D-DE15-4B43-B8C7-889C69FA6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38983-7F0B-48DC-9DB8-75601F7AC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4" name="Shape 77">
            <a:extLst>
              <a:ext uri="{FF2B5EF4-FFF2-40B4-BE49-F238E27FC236}">
                <a16:creationId xmlns:a16="http://schemas.microsoft.com/office/drawing/2014/main" id="{D6D698D2-A495-4A09-9993-3109E9EC56C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3281" b="-946"/>
          <a:stretch/>
        </p:blipFill>
        <p:spPr>
          <a:xfrm>
            <a:off x="1" y="0"/>
            <a:ext cx="12191702" cy="68433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C7979741-C2C3-4045-8FA7-FB53D0AE0A08}"/>
              </a:ext>
            </a:extLst>
          </p:cNvPr>
          <p:cNvSpPr txBox="1"/>
          <p:nvPr/>
        </p:nvSpPr>
        <p:spPr>
          <a:xfrm>
            <a:off x="563028" y="725966"/>
            <a:ext cx="6031567" cy="4782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rgbClr val="513111"/>
                </a:solidFill>
              </a:rPr>
              <a:t>What are the By-Products</a:t>
            </a:r>
            <a:endParaRPr lang="en-US" dirty="0">
              <a:solidFill>
                <a:srgbClr val="513111"/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endParaRPr lang="en-US" dirty="0">
              <a:solidFill>
                <a:srgbClr val="513111"/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US" sz="4000" dirty="0">
                <a:solidFill>
                  <a:srgbClr val="513111"/>
                </a:solidFill>
              </a:rPr>
              <a:t>Easily absorbed into soil without contamination of groundwater or surrounding areas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602CC1-CE7D-41BA-8DED-B9747FE283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694" y="854226"/>
            <a:ext cx="3642060" cy="51495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56BC24-C5AB-4E2C-9981-22308AB91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528" y="2925350"/>
            <a:ext cx="1260533" cy="1782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427C3F-A25A-4659-A9D1-5E986A97527C}"/>
              </a:ext>
            </a:extLst>
          </p:cNvPr>
          <p:cNvSpPr txBox="1"/>
          <p:nvPr/>
        </p:nvSpPr>
        <p:spPr>
          <a:xfrm>
            <a:off x="9031701" y="2177493"/>
            <a:ext cx="722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/>
              <a:t>2.5Kg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E713CA-26B9-4D3C-9F4D-776B54B2C382}"/>
              </a:ext>
            </a:extLst>
          </p:cNvPr>
          <p:cNvSpPr txBox="1"/>
          <p:nvPr/>
        </p:nvSpPr>
        <p:spPr>
          <a:xfrm>
            <a:off x="6466839" y="3661212"/>
            <a:ext cx="680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/>
              <a:t>100g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823362-8C87-4F72-82F1-D2C1A4E1B2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713" y="3903264"/>
            <a:ext cx="1260534" cy="17833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C77AFF8-1AA9-44FC-9F02-FB1E2B2CCF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646" y="4098399"/>
            <a:ext cx="3242630" cy="279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735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4348D-DE15-4B43-B8C7-889C69FA6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38983-7F0B-48DC-9DB8-75601F7AC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4" name="Shape 77">
            <a:extLst>
              <a:ext uri="{FF2B5EF4-FFF2-40B4-BE49-F238E27FC236}">
                <a16:creationId xmlns:a16="http://schemas.microsoft.com/office/drawing/2014/main" id="{D6D698D2-A495-4A09-9993-3109E9EC56C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3281" b="-946"/>
          <a:stretch/>
        </p:blipFill>
        <p:spPr>
          <a:xfrm>
            <a:off x="1" y="0"/>
            <a:ext cx="12191702" cy="68433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EB971180-2BC2-4FEF-9F04-D255B625F130}"/>
              </a:ext>
            </a:extLst>
          </p:cNvPr>
          <p:cNvSpPr txBox="1"/>
          <p:nvPr/>
        </p:nvSpPr>
        <p:spPr>
          <a:xfrm>
            <a:off x="873729" y="774475"/>
            <a:ext cx="6031567" cy="4782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rgbClr val="513111"/>
                </a:solidFill>
              </a:rPr>
              <a:t>Associated Benefits</a:t>
            </a:r>
            <a:endParaRPr lang="en-US" dirty="0">
              <a:solidFill>
                <a:srgbClr val="513111"/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endParaRPr lang="en-US" dirty="0">
              <a:solidFill>
                <a:srgbClr val="513111"/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US" sz="4000" dirty="0">
                <a:solidFill>
                  <a:srgbClr val="513111"/>
                </a:solidFill>
              </a:rPr>
              <a:t>Reducing fecal smell, reducing the:</a:t>
            </a:r>
          </a:p>
          <a:p>
            <a:pPr marL="742950" lvl="1" indent="-285750">
              <a:lnSpc>
                <a:spcPct val="150000"/>
              </a:lnSpc>
              <a:buBlip>
                <a:blip r:embed="rId3"/>
              </a:buBlip>
            </a:pPr>
            <a:r>
              <a:rPr lang="en-US" sz="4000" dirty="0">
                <a:solidFill>
                  <a:srgbClr val="513111"/>
                </a:solidFill>
              </a:rPr>
              <a:t>Incidence of flies</a:t>
            </a:r>
          </a:p>
          <a:p>
            <a:pPr marL="742950" lvl="1" indent="-285750">
              <a:lnSpc>
                <a:spcPct val="150000"/>
              </a:lnSpc>
              <a:buBlip>
                <a:blip r:embed="rId3"/>
              </a:buBlip>
            </a:pPr>
            <a:r>
              <a:rPr lang="en-US" sz="4000" dirty="0">
                <a:solidFill>
                  <a:srgbClr val="513111"/>
                </a:solidFill>
              </a:rPr>
              <a:t>Incidence of mosquitoes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5826C6-937B-454E-8A76-93ED44EFE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5559" y="1218548"/>
            <a:ext cx="2822712" cy="2205244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A579F2-78DD-42B1-B52D-5B34846633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5558" y="3532698"/>
            <a:ext cx="2822713" cy="2242488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B2B5FBE3-0DD1-4EBB-82A3-AD98B296D2D6}"/>
              </a:ext>
            </a:extLst>
          </p:cNvPr>
          <p:cNvSpPr txBox="1"/>
          <p:nvPr/>
        </p:nvSpPr>
        <p:spPr>
          <a:xfrm>
            <a:off x="8495558" y="642078"/>
            <a:ext cx="282271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FBA6B984-E5D4-4BE6-9B2C-414629AB1282}"/>
              </a:ext>
            </a:extLst>
          </p:cNvPr>
          <p:cNvSpPr txBox="1"/>
          <p:nvPr/>
        </p:nvSpPr>
        <p:spPr>
          <a:xfrm>
            <a:off x="8488933" y="3120236"/>
            <a:ext cx="282271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5095280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4348D-DE15-4B43-B8C7-889C69FA6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38983-7F0B-48DC-9DB8-75601F7AC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4" name="Shape 77">
            <a:extLst>
              <a:ext uri="{FF2B5EF4-FFF2-40B4-BE49-F238E27FC236}">
                <a16:creationId xmlns:a16="http://schemas.microsoft.com/office/drawing/2014/main" id="{D6D698D2-A495-4A09-9993-3109E9EC56C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3281" b="-946"/>
          <a:stretch/>
        </p:blipFill>
        <p:spPr>
          <a:xfrm>
            <a:off x="1" y="0"/>
            <a:ext cx="12191702" cy="68433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EB971180-2BC2-4FEF-9F04-D255B625F130}"/>
              </a:ext>
            </a:extLst>
          </p:cNvPr>
          <p:cNvSpPr txBox="1"/>
          <p:nvPr/>
        </p:nvSpPr>
        <p:spPr>
          <a:xfrm>
            <a:off x="880354" y="1538336"/>
            <a:ext cx="6031567" cy="2936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rgbClr val="513111"/>
                </a:solidFill>
              </a:rPr>
              <a:t>Associated Benefits</a:t>
            </a:r>
            <a:endParaRPr lang="en-US" dirty="0">
              <a:solidFill>
                <a:srgbClr val="513111"/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endParaRPr lang="en-US" dirty="0">
              <a:solidFill>
                <a:srgbClr val="513111"/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US" sz="4000" dirty="0">
                <a:solidFill>
                  <a:srgbClr val="513111"/>
                </a:solidFill>
              </a:rPr>
              <a:t>Thus reduces the risk of associated diseases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5826C6-937B-454E-8A76-93ED44EFE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5559" y="1218548"/>
            <a:ext cx="2822712" cy="2205244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A579F2-78DD-42B1-B52D-5B34846633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5558" y="3532698"/>
            <a:ext cx="2822713" cy="2242488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B2B5FBE3-0DD1-4EBB-82A3-AD98B296D2D6}"/>
              </a:ext>
            </a:extLst>
          </p:cNvPr>
          <p:cNvSpPr txBox="1"/>
          <p:nvPr/>
        </p:nvSpPr>
        <p:spPr>
          <a:xfrm>
            <a:off x="8495558" y="642078"/>
            <a:ext cx="282271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FBA6B984-E5D4-4BE6-9B2C-414629AB1282}"/>
              </a:ext>
            </a:extLst>
          </p:cNvPr>
          <p:cNvSpPr txBox="1"/>
          <p:nvPr/>
        </p:nvSpPr>
        <p:spPr>
          <a:xfrm>
            <a:off x="8488933" y="3120236"/>
            <a:ext cx="282271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9268448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4348D-DE15-4B43-B8C7-889C69FA6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38983-7F0B-48DC-9DB8-75601F7AC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4" name="Shape 77">
            <a:extLst>
              <a:ext uri="{FF2B5EF4-FFF2-40B4-BE49-F238E27FC236}">
                <a16:creationId xmlns:a16="http://schemas.microsoft.com/office/drawing/2014/main" id="{D6D698D2-A495-4A09-9993-3109E9EC56C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3281" b="-946"/>
          <a:stretch/>
        </p:blipFill>
        <p:spPr>
          <a:xfrm>
            <a:off x="1" y="0"/>
            <a:ext cx="12191702" cy="68433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65270D46-6779-42AF-A86C-167C9A8189C0}"/>
              </a:ext>
            </a:extLst>
          </p:cNvPr>
          <p:cNvSpPr txBox="1"/>
          <p:nvPr/>
        </p:nvSpPr>
        <p:spPr>
          <a:xfrm>
            <a:off x="942211" y="191745"/>
            <a:ext cx="7621827" cy="488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rgbClr val="513111"/>
                </a:solidFill>
              </a:rPr>
              <a:t>Usage &amp; Cost?*</a:t>
            </a:r>
            <a:endParaRPr lang="en-US" dirty="0">
              <a:solidFill>
                <a:srgbClr val="513111"/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endParaRPr lang="en-US" dirty="0">
              <a:solidFill>
                <a:srgbClr val="513111"/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US" dirty="0">
                <a:solidFill>
                  <a:srgbClr val="513111"/>
                </a:solidFill>
              </a:rPr>
              <a:t>Cost per sachet: 				R 30.00</a:t>
            </a: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US" dirty="0">
                <a:solidFill>
                  <a:srgbClr val="513111"/>
                </a:solidFill>
              </a:rPr>
              <a:t>Maintenance cost per annum (12 sachets):  	                  R 360.00</a:t>
            </a: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US" dirty="0">
                <a:solidFill>
                  <a:srgbClr val="513111"/>
                </a:solidFill>
              </a:rPr>
              <a:t>Shock plus Maintenance per annum (15 sachets):	 R 450.00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rgbClr val="513111"/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US" dirty="0">
                <a:solidFill>
                  <a:srgbClr val="513111"/>
                </a:solidFill>
              </a:rPr>
              <a:t>Cost per 2.5kg bucket: 				 R 500.00</a:t>
            </a: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US" dirty="0">
                <a:solidFill>
                  <a:srgbClr val="513111"/>
                </a:solidFill>
              </a:rPr>
              <a:t>Maintenance cost per annum (12 scoops):  		 R 240.00</a:t>
            </a: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US" dirty="0">
                <a:solidFill>
                  <a:srgbClr val="513111"/>
                </a:solidFill>
              </a:rPr>
              <a:t>Shock plus Maintenance per annum (15 scoops):	 R 300.00</a:t>
            </a: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endParaRPr lang="en-US" dirty="0">
              <a:solidFill>
                <a:srgbClr val="51311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513111"/>
                </a:solidFill>
              </a:rPr>
              <a:t>*application cost per toilet for 1 year maintenance and shock treatment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DAA6F64-0061-41F3-9D93-A3FC4830FE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363" y="854226"/>
            <a:ext cx="3642060" cy="51495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4D8B0B-CB61-4AD7-8E34-6866B4A78C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197" y="2925350"/>
            <a:ext cx="1260533" cy="17829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CCA4A6-6BA9-4E97-B93F-380D208558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72" y="3023386"/>
            <a:ext cx="1260534" cy="17833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7953B1F-9203-46E6-B01D-398E86817B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8784" y="4152064"/>
            <a:ext cx="696594" cy="75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5692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rganico_60-Generic-HD_001sml">
            <a:hlinkClick r:id="" action="ppaction://media"/>
            <a:extLst>
              <a:ext uri="{FF2B5EF4-FFF2-40B4-BE49-F238E27FC236}">
                <a16:creationId xmlns:a16="http://schemas.microsoft.com/office/drawing/2014/main" id="{7C47F28C-A567-83CB-F358-87D3181FDD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40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4348D-DE15-4B43-B8C7-889C69FA6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38983-7F0B-48DC-9DB8-75601F7AC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4" name="Shape 77">
            <a:extLst>
              <a:ext uri="{FF2B5EF4-FFF2-40B4-BE49-F238E27FC236}">
                <a16:creationId xmlns:a16="http://schemas.microsoft.com/office/drawing/2014/main" id="{D6D698D2-A495-4A09-9993-3109E9EC56C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3281" b="-946"/>
          <a:stretch/>
        </p:blipFill>
        <p:spPr>
          <a:xfrm>
            <a:off x="1" y="0"/>
            <a:ext cx="12191702" cy="68433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35A7516A-098B-43E5-B002-E60F98E783E8}"/>
              </a:ext>
            </a:extLst>
          </p:cNvPr>
          <p:cNvSpPr txBox="1"/>
          <p:nvPr/>
        </p:nvSpPr>
        <p:spPr>
          <a:xfrm>
            <a:off x="79909" y="273025"/>
            <a:ext cx="120263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rgbClr val="513111"/>
                </a:solidFill>
              </a:rPr>
              <a:t>Together, we have the opportunity to provide citizens of the world the basic human right which is access to safe sanitation!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E5B199-6A2B-45D7-B2DD-BD61795CD1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869"/>
          <a:stretch/>
        </p:blipFill>
        <p:spPr>
          <a:xfrm>
            <a:off x="6593" y="1485180"/>
            <a:ext cx="12172980" cy="528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011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C47862-FC52-4B89-BB94-EE1BD07B3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29" y="1"/>
            <a:ext cx="9021685" cy="63573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20BE4B-FDA1-46E7-B930-2141C556489A}"/>
              </a:ext>
            </a:extLst>
          </p:cNvPr>
          <p:cNvSpPr txBox="1"/>
          <p:nvPr/>
        </p:nvSpPr>
        <p:spPr>
          <a:xfrm>
            <a:off x="6096000" y="6396335"/>
            <a:ext cx="7867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b="1" i="1" dirty="0">
                <a:solidFill>
                  <a:schemeClr val="accent6">
                    <a:lumMod val="50000"/>
                  </a:schemeClr>
                </a:solidFill>
                <a:latin typeface="Berlin Sans FB Demi" panose="020E0802020502020306" pitchFamily="34" charset="0"/>
              </a:rPr>
              <a:t>WATER IS LIFE, SANITATION IS DIGNITY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624B8B-3823-4EE9-B5E0-157498FD1C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668" y="3178673"/>
            <a:ext cx="3395851" cy="292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6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65AE5-1AC6-40C6-B6B9-007C9CC95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393F6-BA20-4050-92E3-54E490EE0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4" name="Shape 77">
            <a:extLst>
              <a:ext uri="{FF2B5EF4-FFF2-40B4-BE49-F238E27FC236}">
                <a16:creationId xmlns:a16="http://schemas.microsoft.com/office/drawing/2014/main" id="{AA6CDDC8-A2C9-4209-9604-18DE45372E5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3281" b="-946"/>
          <a:stretch/>
        </p:blipFill>
        <p:spPr>
          <a:xfrm>
            <a:off x="1" y="0"/>
            <a:ext cx="12191702" cy="68433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540B5DEC-082A-4804-9405-7015FDB3DD46}"/>
              </a:ext>
            </a:extLst>
          </p:cNvPr>
          <p:cNvSpPr txBox="1"/>
          <p:nvPr/>
        </p:nvSpPr>
        <p:spPr>
          <a:xfrm>
            <a:off x="532704" y="948391"/>
            <a:ext cx="6162261" cy="3542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rgbClr val="513111"/>
                </a:solidFill>
              </a:rPr>
              <a:t>In Numbers</a:t>
            </a:r>
          </a:p>
          <a:p>
            <a:endParaRPr lang="en-US" dirty="0">
              <a:solidFill>
                <a:srgbClr val="513111"/>
              </a:solidFill>
            </a:endParaRPr>
          </a:p>
          <a:p>
            <a:endParaRPr lang="en-US" dirty="0">
              <a:solidFill>
                <a:srgbClr val="513111"/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US" sz="4000" dirty="0">
                <a:solidFill>
                  <a:srgbClr val="513111"/>
                </a:solidFill>
              </a:rPr>
              <a:t>2.1bn people globally use pit latrines*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rgbClr val="51311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E9C4EC-9ABE-4862-95A1-8A829EF28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4965" y="948391"/>
            <a:ext cx="4546065" cy="4457869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9F21A789-9A37-4E08-8F90-CF1E9FC56E4C}"/>
              </a:ext>
            </a:extLst>
          </p:cNvPr>
          <p:cNvSpPr txBox="1"/>
          <p:nvPr/>
        </p:nvSpPr>
        <p:spPr>
          <a:xfrm>
            <a:off x="152876" y="6367696"/>
            <a:ext cx="5685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i="1" dirty="0">
                <a:solidFill>
                  <a:schemeClr val="bg1"/>
                </a:solidFill>
              </a:rPr>
              <a:t>*   Source: WHO </a:t>
            </a:r>
            <a:r>
              <a:rPr lang="en-US" sz="1000" i="1" dirty="0" err="1">
                <a:solidFill>
                  <a:schemeClr val="bg1"/>
                </a:solidFill>
              </a:rPr>
              <a:t>Unicef</a:t>
            </a:r>
            <a:r>
              <a:rPr lang="en-US" sz="1000" i="1" dirty="0">
                <a:solidFill>
                  <a:schemeClr val="bg1"/>
                </a:solidFill>
              </a:rPr>
              <a:t> Joint Monitoring </a:t>
            </a:r>
            <a:r>
              <a:rPr lang="en-US" sz="1000" i="1" dirty="0" err="1">
                <a:solidFill>
                  <a:schemeClr val="bg1"/>
                </a:solidFill>
              </a:rPr>
              <a:t>Programme</a:t>
            </a:r>
            <a:r>
              <a:rPr lang="en-US" sz="1000" i="1" dirty="0">
                <a:solidFill>
                  <a:schemeClr val="bg1"/>
                </a:solidFill>
              </a:rPr>
              <a:t>,, 2015</a:t>
            </a:r>
          </a:p>
          <a:p>
            <a:r>
              <a:rPr lang="en-US" sz="1000" i="1" dirty="0">
                <a:solidFill>
                  <a:schemeClr val="bg1"/>
                </a:solidFill>
              </a:rPr>
              <a:t>** Source: BMC Public Health, 2016</a:t>
            </a:r>
          </a:p>
        </p:txBody>
      </p:sp>
    </p:spTree>
    <p:extLst>
      <p:ext uri="{BB962C8B-B14F-4D97-AF65-F5344CB8AC3E}">
        <p14:creationId xmlns:p14="http://schemas.microsoft.com/office/powerpoint/2010/main" val="430443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65AE5-1AC6-40C6-B6B9-007C9CC95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393F6-BA20-4050-92E3-54E490EE0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4" name="Shape 77">
            <a:extLst>
              <a:ext uri="{FF2B5EF4-FFF2-40B4-BE49-F238E27FC236}">
                <a16:creationId xmlns:a16="http://schemas.microsoft.com/office/drawing/2014/main" id="{AA6CDDC8-A2C9-4209-9604-18DE45372E5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3281" b="-946"/>
          <a:stretch/>
        </p:blipFill>
        <p:spPr>
          <a:xfrm>
            <a:off x="1" y="0"/>
            <a:ext cx="12191702" cy="68433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540B5DEC-082A-4804-9405-7015FDB3DD46}"/>
              </a:ext>
            </a:extLst>
          </p:cNvPr>
          <p:cNvSpPr txBox="1"/>
          <p:nvPr/>
        </p:nvSpPr>
        <p:spPr>
          <a:xfrm>
            <a:off x="532704" y="948391"/>
            <a:ext cx="6162261" cy="4465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rgbClr val="513111"/>
                </a:solidFill>
              </a:rPr>
              <a:t>In Numbers</a:t>
            </a:r>
          </a:p>
          <a:p>
            <a:endParaRPr lang="en-US" dirty="0">
              <a:solidFill>
                <a:srgbClr val="513111"/>
              </a:solidFill>
            </a:endParaRPr>
          </a:p>
          <a:p>
            <a:endParaRPr lang="en-US" dirty="0">
              <a:solidFill>
                <a:srgbClr val="513111"/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US" sz="4000" dirty="0">
                <a:solidFill>
                  <a:srgbClr val="513111"/>
                </a:solidFill>
              </a:rPr>
              <a:t>53% of URBAN population in Sub-Saharan Africa use Pit Latrines**</a:t>
            </a: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endParaRPr lang="en-US" dirty="0">
              <a:solidFill>
                <a:srgbClr val="51311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E9C4EC-9ABE-4862-95A1-8A829EF28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7735" y="845651"/>
            <a:ext cx="4546065" cy="4457869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9F21A789-9A37-4E08-8F90-CF1E9FC56E4C}"/>
              </a:ext>
            </a:extLst>
          </p:cNvPr>
          <p:cNvSpPr txBox="1"/>
          <p:nvPr/>
        </p:nvSpPr>
        <p:spPr>
          <a:xfrm>
            <a:off x="152876" y="6367696"/>
            <a:ext cx="5685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i="1" dirty="0">
                <a:solidFill>
                  <a:schemeClr val="bg1"/>
                </a:solidFill>
              </a:rPr>
              <a:t>*   Source: WHO </a:t>
            </a:r>
            <a:r>
              <a:rPr lang="en-US" sz="1000" i="1" dirty="0" err="1">
                <a:solidFill>
                  <a:schemeClr val="bg1"/>
                </a:solidFill>
              </a:rPr>
              <a:t>Unicef</a:t>
            </a:r>
            <a:r>
              <a:rPr lang="en-US" sz="1000" i="1" dirty="0">
                <a:solidFill>
                  <a:schemeClr val="bg1"/>
                </a:solidFill>
              </a:rPr>
              <a:t> Joint Monitoring </a:t>
            </a:r>
            <a:r>
              <a:rPr lang="en-US" sz="1000" i="1" dirty="0" err="1">
                <a:solidFill>
                  <a:schemeClr val="bg1"/>
                </a:solidFill>
              </a:rPr>
              <a:t>Programme</a:t>
            </a:r>
            <a:r>
              <a:rPr lang="en-US" sz="1000" i="1" dirty="0">
                <a:solidFill>
                  <a:schemeClr val="bg1"/>
                </a:solidFill>
              </a:rPr>
              <a:t>,, 2015</a:t>
            </a:r>
          </a:p>
          <a:p>
            <a:r>
              <a:rPr lang="en-US" sz="1000" i="1" dirty="0">
                <a:solidFill>
                  <a:schemeClr val="bg1"/>
                </a:solidFill>
              </a:rPr>
              <a:t>** Source: BMC Public Health, 2016</a:t>
            </a:r>
          </a:p>
        </p:txBody>
      </p:sp>
    </p:spTree>
    <p:extLst>
      <p:ext uri="{BB962C8B-B14F-4D97-AF65-F5344CB8AC3E}">
        <p14:creationId xmlns:p14="http://schemas.microsoft.com/office/powerpoint/2010/main" val="1627723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4348D-DE15-4B43-B8C7-889C69FA6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38983-7F0B-48DC-9DB8-75601F7AC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4" name="Shape 77">
            <a:extLst>
              <a:ext uri="{FF2B5EF4-FFF2-40B4-BE49-F238E27FC236}">
                <a16:creationId xmlns:a16="http://schemas.microsoft.com/office/drawing/2014/main" id="{D6D698D2-A495-4A09-9993-3109E9EC56C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3281" b="-946"/>
          <a:stretch/>
        </p:blipFill>
        <p:spPr>
          <a:xfrm>
            <a:off x="1" y="0"/>
            <a:ext cx="12191702" cy="68433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743BBD3A-491B-4D5B-9CD7-96D77C6259F2}"/>
              </a:ext>
            </a:extLst>
          </p:cNvPr>
          <p:cNvSpPr txBox="1"/>
          <p:nvPr/>
        </p:nvSpPr>
        <p:spPr>
          <a:xfrm>
            <a:off x="53008" y="126583"/>
            <a:ext cx="6797958" cy="5789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rgbClr val="513111"/>
                </a:solidFill>
              </a:rPr>
              <a:t>Impact on Groundwater Quality*</a:t>
            </a:r>
            <a:endParaRPr lang="en-US" dirty="0">
              <a:solidFill>
                <a:srgbClr val="513111"/>
              </a:solidFill>
            </a:endParaRPr>
          </a:p>
          <a:p>
            <a:endParaRPr lang="en-US" dirty="0">
              <a:solidFill>
                <a:srgbClr val="513111"/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US" sz="4000" dirty="0">
                <a:solidFill>
                  <a:srgbClr val="513111"/>
                </a:solidFill>
              </a:rPr>
              <a:t>Pit latrines generally lack a physical barrier, e.g. concrete, between stored excreta &amp; soil / groundwater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rgbClr val="513111"/>
              </a:solidFill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C15BB4A7-AFA9-48BE-AA2C-33FF663F3544}"/>
              </a:ext>
            </a:extLst>
          </p:cNvPr>
          <p:cNvSpPr txBox="1"/>
          <p:nvPr/>
        </p:nvSpPr>
        <p:spPr>
          <a:xfrm>
            <a:off x="351183" y="6485196"/>
            <a:ext cx="56851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</a:rPr>
              <a:t>* </a:t>
            </a:r>
            <a:r>
              <a:rPr lang="en-US" sz="1000" i="1" dirty="0">
                <a:solidFill>
                  <a:schemeClr val="bg1"/>
                </a:solidFill>
              </a:rPr>
              <a:t>Source: Environmental Health Perspectives, 2013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21EC30-6D41-462E-817A-CD766F071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9245" y="1041155"/>
            <a:ext cx="4626479" cy="4090228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48348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4348D-DE15-4B43-B8C7-889C69FA6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38983-7F0B-48DC-9DB8-75601F7AC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4" name="Shape 77">
            <a:extLst>
              <a:ext uri="{FF2B5EF4-FFF2-40B4-BE49-F238E27FC236}">
                <a16:creationId xmlns:a16="http://schemas.microsoft.com/office/drawing/2014/main" id="{D6D698D2-A495-4A09-9993-3109E9EC56C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3281" b="-946"/>
          <a:stretch/>
        </p:blipFill>
        <p:spPr>
          <a:xfrm>
            <a:off x="1" y="0"/>
            <a:ext cx="12191702" cy="68433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743BBD3A-491B-4D5B-9CD7-96D77C6259F2}"/>
              </a:ext>
            </a:extLst>
          </p:cNvPr>
          <p:cNvSpPr txBox="1"/>
          <p:nvPr/>
        </p:nvSpPr>
        <p:spPr>
          <a:xfrm>
            <a:off x="105719" y="334053"/>
            <a:ext cx="12085984" cy="3998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rgbClr val="513111"/>
                </a:solidFill>
              </a:rPr>
              <a:t>Impact on Groundwater Quality*</a:t>
            </a:r>
          </a:p>
          <a:p>
            <a:endParaRPr lang="en-US" dirty="0">
              <a:solidFill>
                <a:srgbClr val="513111"/>
              </a:solidFill>
            </a:endParaRPr>
          </a:p>
          <a:p>
            <a:endParaRPr lang="en-US" dirty="0">
              <a:solidFill>
                <a:srgbClr val="513111"/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US" sz="4000" dirty="0">
                <a:solidFill>
                  <a:srgbClr val="513111"/>
                </a:solidFill>
              </a:rPr>
              <a:t>This presents a threat to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513111"/>
                </a:solidFill>
              </a:rPr>
              <a:t>Human health through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513111"/>
                </a:solidFill>
              </a:rPr>
              <a:t>well-water contamination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C15BB4A7-AFA9-48BE-AA2C-33FF663F3544}"/>
              </a:ext>
            </a:extLst>
          </p:cNvPr>
          <p:cNvSpPr txBox="1"/>
          <p:nvPr/>
        </p:nvSpPr>
        <p:spPr>
          <a:xfrm>
            <a:off x="351183" y="6485196"/>
            <a:ext cx="56851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</a:rPr>
              <a:t>* </a:t>
            </a:r>
            <a:r>
              <a:rPr lang="en-US" sz="1000" i="1" dirty="0">
                <a:solidFill>
                  <a:schemeClr val="bg1"/>
                </a:solidFill>
              </a:rPr>
              <a:t>Source: Environmental Health Perspectives, 2013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21EC30-6D41-462E-817A-CD766F071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9079" y="1164289"/>
            <a:ext cx="4626479" cy="4090228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03210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4348D-DE15-4B43-B8C7-889C69FA6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38983-7F0B-48DC-9DB8-75601F7AC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4" name="Shape 77">
            <a:extLst>
              <a:ext uri="{FF2B5EF4-FFF2-40B4-BE49-F238E27FC236}">
                <a16:creationId xmlns:a16="http://schemas.microsoft.com/office/drawing/2014/main" id="{D6D698D2-A495-4A09-9993-3109E9EC56C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3281" b="-946"/>
          <a:stretch/>
        </p:blipFill>
        <p:spPr>
          <a:xfrm>
            <a:off x="1" y="0"/>
            <a:ext cx="12191702" cy="68433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743BBD3A-491B-4D5B-9CD7-96D77C6259F2}"/>
              </a:ext>
            </a:extLst>
          </p:cNvPr>
          <p:cNvSpPr txBox="1"/>
          <p:nvPr/>
        </p:nvSpPr>
        <p:spPr>
          <a:xfrm>
            <a:off x="52860" y="366923"/>
            <a:ext cx="12085984" cy="3998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rgbClr val="513111"/>
                </a:solidFill>
              </a:rPr>
              <a:t>Impact on Groundwater Quality*</a:t>
            </a:r>
          </a:p>
          <a:p>
            <a:endParaRPr lang="en-US" dirty="0">
              <a:solidFill>
                <a:srgbClr val="513111"/>
              </a:solidFill>
            </a:endParaRPr>
          </a:p>
          <a:p>
            <a:endParaRPr lang="en-US" dirty="0">
              <a:solidFill>
                <a:srgbClr val="513111"/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US" sz="4000" dirty="0">
                <a:solidFill>
                  <a:srgbClr val="513111"/>
                </a:solidFill>
              </a:rPr>
              <a:t>Contaminants of groundwater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513111"/>
                </a:solidFill>
              </a:rPr>
              <a:t> have a travel distance of up to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513111"/>
                </a:solidFill>
              </a:rPr>
              <a:t>50m from pit latrines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C15BB4A7-AFA9-48BE-AA2C-33FF663F3544}"/>
              </a:ext>
            </a:extLst>
          </p:cNvPr>
          <p:cNvSpPr txBox="1"/>
          <p:nvPr/>
        </p:nvSpPr>
        <p:spPr>
          <a:xfrm>
            <a:off x="351183" y="6485196"/>
            <a:ext cx="56851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</a:rPr>
              <a:t>* </a:t>
            </a:r>
            <a:r>
              <a:rPr lang="en-US" sz="1000" i="1" dirty="0">
                <a:solidFill>
                  <a:schemeClr val="bg1"/>
                </a:solidFill>
              </a:rPr>
              <a:t>Source: Environmental Health Perspectives, 2013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21EC30-6D41-462E-817A-CD766F071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9245" y="1196341"/>
            <a:ext cx="4626479" cy="4090228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14176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4348D-DE15-4B43-B8C7-889C69FA6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38983-7F0B-48DC-9DB8-75601F7AC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4" name="Shape 77">
            <a:extLst>
              <a:ext uri="{FF2B5EF4-FFF2-40B4-BE49-F238E27FC236}">
                <a16:creationId xmlns:a16="http://schemas.microsoft.com/office/drawing/2014/main" id="{D6D698D2-A495-4A09-9993-3109E9EC56C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3281" b="-946"/>
          <a:stretch/>
        </p:blipFill>
        <p:spPr>
          <a:xfrm>
            <a:off x="1" y="0"/>
            <a:ext cx="12191702" cy="68433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743BBD3A-491B-4D5B-9CD7-96D77C6259F2}"/>
              </a:ext>
            </a:extLst>
          </p:cNvPr>
          <p:cNvSpPr txBox="1"/>
          <p:nvPr/>
        </p:nvSpPr>
        <p:spPr>
          <a:xfrm>
            <a:off x="53008" y="126583"/>
            <a:ext cx="12085984" cy="4921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rgbClr val="513111"/>
                </a:solidFill>
              </a:rPr>
              <a:t>Impact on Groundwater Quality*</a:t>
            </a:r>
          </a:p>
          <a:p>
            <a:endParaRPr lang="en-US" dirty="0">
              <a:solidFill>
                <a:srgbClr val="513111"/>
              </a:solidFill>
            </a:endParaRPr>
          </a:p>
          <a:p>
            <a:endParaRPr lang="en-US" dirty="0">
              <a:solidFill>
                <a:srgbClr val="513111"/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US" sz="4000" dirty="0">
                <a:solidFill>
                  <a:srgbClr val="513111"/>
                </a:solidFill>
              </a:rPr>
              <a:t>There are unsafe concentrations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513111"/>
                </a:solidFill>
              </a:rPr>
              <a:t>of bacteria, viruses, &amp; chemicals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513111"/>
                </a:solidFill>
              </a:rPr>
              <a:t>That can be found 26m from away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513111"/>
                </a:solidFill>
              </a:rPr>
              <a:t>from pit latrines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C15BB4A7-AFA9-48BE-AA2C-33FF663F3544}"/>
              </a:ext>
            </a:extLst>
          </p:cNvPr>
          <p:cNvSpPr txBox="1"/>
          <p:nvPr/>
        </p:nvSpPr>
        <p:spPr>
          <a:xfrm>
            <a:off x="351183" y="6485196"/>
            <a:ext cx="56851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</a:rPr>
              <a:t>* </a:t>
            </a:r>
            <a:r>
              <a:rPr lang="en-US" sz="1000" i="1" dirty="0">
                <a:solidFill>
                  <a:schemeClr val="bg1"/>
                </a:solidFill>
              </a:rPr>
              <a:t>Source: Environmental Health Perspectives, 2013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21EC30-6D41-462E-817A-CD766F071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971" y="862094"/>
            <a:ext cx="4626479" cy="4090228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3082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4348D-DE15-4B43-B8C7-889C69FA6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38983-7F0B-48DC-9DB8-75601F7AC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4" name="Shape 77">
            <a:extLst>
              <a:ext uri="{FF2B5EF4-FFF2-40B4-BE49-F238E27FC236}">
                <a16:creationId xmlns:a16="http://schemas.microsoft.com/office/drawing/2014/main" id="{D6D698D2-A495-4A09-9993-3109E9EC56C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3281" b="-946"/>
          <a:stretch/>
        </p:blipFill>
        <p:spPr>
          <a:xfrm>
            <a:off x="1" y="0"/>
            <a:ext cx="12191702" cy="68433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743BBD3A-491B-4D5B-9CD7-96D77C6259F2}"/>
              </a:ext>
            </a:extLst>
          </p:cNvPr>
          <p:cNvSpPr txBox="1"/>
          <p:nvPr/>
        </p:nvSpPr>
        <p:spPr>
          <a:xfrm>
            <a:off x="53008" y="126583"/>
            <a:ext cx="12085984" cy="5567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rgbClr val="513111"/>
                </a:solidFill>
              </a:rPr>
              <a:t>Impact on Groundwater Quality*</a:t>
            </a:r>
            <a:endParaRPr lang="en-US" dirty="0">
              <a:solidFill>
                <a:srgbClr val="513111"/>
              </a:solidFill>
            </a:endParaRPr>
          </a:p>
          <a:p>
            <a:endParaRPr lang="en-US" dirty="0">
              <a:solidFill>
                <a:srgbClr val="513111"/>
              </a:solidFill>
            </a:endParaRP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US" sz="4000" dirty="0">
                <a:solidFill>
                  <a:srgbClr val="513111"/>
                </a:solidFill>
              </a:rPr>
              <a:t>Contaminants include:</a:t>
            </a: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US" sz="4000" dirty="0">
                <a:solidFill>
                  <a:srgbClr val="513111"/>
                </a:solidFill>
              </a:rPr>
              <a:t>Microbiological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513111"/>
                </a:solidFill>
              </a:rPr>
              <a:t>(among them B. Coli)</a:t>
            </a:r>
          </a:p>
          <a:p>
            <a:pPr marL="742950" lvl="1" indent="-285750">
              <a:lnSpc>
                <a:spcPct val="150000"/>
              </a:lnSpc>
              <a:buBlip>
                <a:blip r:embed="rId3"/>
              </a:buBlip>
            </a:pPr>
            <a:r>
              <a:rPr lang="en-US" sz="4000" dirty="0">
                <a:solidFill>
                  <a:srgbClr val="513111"/>
                </a:solidFill>
              </a:rPr>
              <a:t>Chemical (Nitrate, Chloride, </a:t>
            </a:r>
          </a:p>
          <a:p>
            <a:pPr lvl="1">
              <a:lnSpc>
                <a:spcPct val="150000"/>
              </a:lnSpc>
            </a:pPr>
            <a:r>
              <a:rPr lang="en-US" sz="4000" dirty="0">
                <a:solidFill>
                  <a:srgbClr val="513111"/>
                </a:solidFill>
              </a:rPr>
              <a:t>Ammonia)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C15BB4A7-AFA9-48BE-AA2C-33FF663F3544}"/>
              </a:ext>
            </a:extLst>
          </p:cNvPr>
          <p:cNvSpPr txBox="1"/>
          <p:nvPr/>
        </p:nvSpPr>
        <p:spPr>
          <a:xfrm>
            <a:off x="351183" y="6485196"/>
            <a:ext cx="56851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</a:rPr>
              <a:t>* </a:t>
            </a:r>
            <a:r>
              <a:rPr lang="en-US" sz="1000" i="1" dirty="0">
                <a:solidFill>
                  <a:schemeClr val="bg1"/>
                </a:solidFill>
              </a:rPr>
              <a:t>Source: Environmental Health Perspectives, 2013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21EC30-6D41-462E-817A-CD766F071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0771" y="1103445"/>
            <a:ext cx="4626479" cy="4090228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050016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817</Words>
  <Application>Microsoft Office PowerPoint</Application>
  <PresentationFormat>Widescreen</PresentationFormat>
  <Paragraphs>138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Berlin Sans FB Demi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Mario Correia</dc:creator>
  <cp:lastModifiedBy>Nazir Seedat</cp:lastModifiedBy>
  <cp:revision>7</cp:revision>
  <dcterms:created xsi:type="dcterms:W3CDTF">2021-08-24T07:32:39Z</dcterms:created>
  <dcterms:modified xsi:type="dcterms:W3CDTF">2023-07-02T16:03:52Z</dcterms:modified>
</cp:coreProperties>
</file>